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1" r:id="rId8"/>
    <p:sldId id="270" r:id="rId9"/>
    <p:sldId id="262" r:id="rId10"/>
    <p:sldId id="263" r:id="rId11"/>
    <p:sldId id="272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39" autoAdjust="0"/>
    <p:restoredTop sz="94660"/>
  </p:normalViewPr>
  <p:slideViewPr>
    <p:cSldViewPr>
      <p:cViewPr>
        <p:scale>
          <a:sx n="100" d="100"/>
          <a:sy n="100" d="100"/>
        </p:scale>
        <p:origin x="-522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Качество</a:t>
            </a:r>
            <a:r>
              <a:rPr lang="ru-RU" baseline="0"/>
              <a:t> знаний по классам за 3 года </a:t>
            </a:r>
            <a:endParaRPr lang="ru-RU"/>
          </a:p>
        </c:rich>
      </c:tx>
      <c:layout/>
    </c:title>
    <c:plotArea>
      <c:layout/>
      <c:barChart>
        <c:barDir val="col"/>
        <c:grouping val="clustered"/>
        <c:ser>
          <c:idx val="3"/>
          <c:order val="3"/>
          <c:val>
            <c:numRef>
              <c:f>Лист1!$B$2:$B$3</c:f>
            </c:numRef>
          </c:val>
        </c:ser>
        <c:ser>
          <c:idx val="0"/>
          <c:order val="0"/>
          <c:spPr>
            <a:solidFill>
              <a:srgbClr val="FF0000"/>
            </a:solidFill>
          </c:spPr>
          <c:cat>
            <c:strRef>
              <c:f>[Книга2]Лист2!$A$1:$A$7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[Книга2]Лист2!$B$1:$B$7</c:f>
              <c:numCache>
                <c:formatCode>0%</c:formatCode>
                <c:ptCount val="7"/>
                <c:pt idx="0">
                  <c:v>0.4300000000000001</c:v>
                </c:pt>
                <c:pt idx="1">
                  <c:v>0.51</c:v>
                </c:pt>
                <c:pt idx="2">
                  <c:v>0.47000000000000008</c:v>
                </c:pt>
              </c:numCache>
            </c:numRef>
          </c:val>
        </c:ser>
        <c:ser>
          <c:idx val="1"/>
          <c:order val="1"/>
          <c:cat>
            <c:strRef>
              <c:f>[Книга2]Лист2!$A$1:$A$7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[Книга2]Лист2!$C$1:$C$7</c:f>
              <c:numCache>
                <c:formatCode>0%</c:formatCode>
                <c:ptCount val="7"/>
                <c:pt idx="0">
                  <c:v>0.56999999999999995</c:v>
                </c:pt>
                <c:pt idx="1">
                  <c:v>0.4900000000000001</c:v>
                </c:pt>
                <c:pt idx="2">
                  <c:v>0.53</c:v>
                </c:pt>
              </c:numCache>
            </c:numRef>
          </c:val>
        </c:ser>
        <c:ser>
          <c:idx val="2"/>
          <c:order val="2"/>
          <c:cat>
            <c:strRef>
              <c:f>[Книга2]Лист2!$A$1:$A$7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[Книга2]Лист2!$D$1:$D$7</c:f>
              <c:numCache>
                <c:formatCode>General</c:formatCode>
                <c:ptCount val="7"/>
              </c:numCache>
            </c:numRef>
          </c:val>
        </c:ser>
        <c:axId val="102844672"/>
        <c:axId val="102866944"/>
      </c:barChart>
      <c:catAx>
        <c:axId val="102844672"/>
        <c:scaling>
          <c:orientation val="minMax"/>
        </c:scaling>
        <c:axPos val="b"/>
        <c:numFmt formatCode="General" sourceLinked="1"/>
        <c:tickLblPos val="nextTo"/>
        <c:crossAx val="102866944"/>
        <c:crosses val="autoZero"/>
        <c:auto val="1"/>
        <c:lblAlgn val="ctr"/>
        <c:lblOffset val="100"/>
      </c:catAx>
      <c:valAx>
        <c:axId val="102866944"/>
        <c:scaling>
          <c:orientation val="minMax"/>
        </c:scaling>
        <c:axPos val="l"/>
        <c:majorGridlines/>
        <c:numFmt formatCode="0%" sourceLinked="1"/>
        <c:tickLblPos val="nextTo"/>
        <c:crossAx val="102844672"/>
        <c:crosses val="autoZero"/>
        <c:crossBetween val="between"/>
      </c:valAx>
    </c:plotArea>
    <c:legend>
      <c:legendPos val="r"/>
      <c:legendEntry>
        <c:idx val="0"/>
        <c:delete val="1"/>
      </c:legendEntry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Качество</a:t>
            </a:r>
            <a:r>
              <a:rPr lang="ru-RU" baseline="0"/>
              <a:t> знаний по классам за 3 года</a:t>
            </a:r>
            <a:endParaRPr lang="ru-RU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C00000"/>
            </a:solidFill>
          </c:spPr>
          <c:cat>
            <c:strRef>
              <c:f>Лист2!$A$1:$A$16</c:f>
              <c:strCache>
                <c:ptCount val="16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5 А</c:v>
                </c:pt>
                <c:pt idx="4">
                  <c:v>5 Б</c:v>
                </c:pt>
                <c:pt idx="5">
                  <c:v>6 А</c:v>
                </c:pt>
                <c:pt idx="6">
                  <c:v>6 Б</c:v>
                </c:pt>
                <c:pt idx="7">
                  <c:v>7 А</c:v>
                </c:pt>
                <c:pt idx="8">
                  <c:v>7 Б</c:v>
                </c:pt>
                <c:pt idx="9">
                  <c:v>8 А</c:v>
                </c:pt>
                <c:pt idx="10">
                  <c:v>8 Б</c:v>
                </c:pt>
                <c:pt idx="11">
                  <c:v>9А</c:v>
                </c:pt>
                <c:pt idx="12">
                  <c:v>9 Б</c:v>
                </c:pt>
                <c:pt idx="13">
                  <c:v>10</c:v>
                </c:pt>
                <c:pt idx="14">
                  <c:v>11 А</c:v>
                </c:pt>
                <c:pt idx="15">
                  <c:v>11 Б</c:v>
                </c:pt>
              </c:strCache>
            </c:strRef>
          </c:cat>
          <c:val>
            <c:numRef>
              <c:f>Лист2!$B$1:$B$16</c:f>
              <c:numCache>
                <c:formatCode>0%</c:formatCode>
                <c:ptCount val="16"/>
                <c:pt idx="0">
                  <c:v>0.77000000000000091</c:v>
                </c:pt>
                <c:pt idx="1">
                  <c:v>0.56000000000000005</c:v>
                </c:pt>
                <c:pt idx="2">
                  <c:v>0.79</c:v>
                </c:pt>
                <c:pt idx="3">
                  <c:v>0.62000000000000077</c:v>
                </c:pt>
                <c:pt idx="4">
                  <c:v>0.6400000000000009</c:v>
                </c:pt>
                <c:pt idx="5">
                  <c:v>0.70000000000000062</c:v>
                </c:pt>
                <c:pt idx="6">
                  <c:v>0.70000000000000062</c:v>
                </c:pt>
                <c:pt idx="7">
                  <c:v>0.56000000000000005</c:v>
                </c:pt>
                <c:pt idx="8">
                  <c:v>0.5</c:v>
                </c:pt>
                <c:pt idx="9">
                  <c:v>0.6400000000000009</c:v>
                </c:pt>
                <c:pt idx="10">
                  <c:v>0.66000000000000103</c:v>
                </c:pt>
                <c:pt idx="11">
                  <c:v>0.45</c:v>
                </c:pt>
                <c:pt idx="12">
                  <c:v>0.33000000000000052</c:v>
                </c:pt>
                <c:pt idx="13">
                  <c:v>0.52</c:v>
                </c:pt>
                <c:pt idx="14">
                  <c:v>0.31000000000000039</c:v>
                </c:pt>
                <c:pt idx="15">
                  <c:v>0.58000000000000007</c:v>
                </c:pt>
              </c:numCache>
            </c:numRef>
          </c:val>
        </c:ser>
        <c:ser>
          <c:idx val="1"/>
          <c:order val="1"/>
          <c:spPr>
            <a:solidFill>
              <a:srgbClr val="00B050"/>
            </a:solidFill>
          </c:spPr>
          <c:cat>
            <c:strRef>
              <c:f>Лист2!$A$1:$A$16</c:f>
              <c:strCache>
                <c:ptCount val="16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5 А</c:v>
                </c:pt>
                <c:pt idx="4">
                  <c:v>5 Б</c:v>
                </c:pt>
                <c:pt idx="5">
                  <c:v>6 А</c:v>
                </c:pt>
                <c:pt idx="6">
                  <c:v>6 Б</c:v>
                </c:pt>
                <c:pt idx="7">
                  <c:v>7 А</c:v>
                </c:pt>
                <c:pt idx="8">
                  <c:v>7 Б</c:v>
                </c:pt>
                <c:pt idx="9">
                  <c:v>8 А</c:v>
                </c:pt>
                <c:pt idx="10">
                  <c:v>8 Б</c:v>
                </c:pt>
                <c:pt idx="11">
                  <c:v>9А</c:v>
                </c:pt>
                <c:pt idx="12">
                  <c:v>9 Б</c:v>
                </c:pt>
                <c:pt idx="13">
                  <c:v>10</c:v>
                </c:pt>
                <c:pt idx="14">
                  <c:v>11 А</c:v>
                </c:pt>
                <c:pt idx="15">
                  <c:v>11 Б</c:v>
                </c:pt>
              </c:strCache>
            </c:strRef>
          </c:cat>
          <c:val>
            <c:numRef>
              <c:f>Лист2!$C$1:$C$16</c:f>
              <c:numCache>
                <c:formatCode>0%</c:formatCode>
                <c:ptCount val="16"/>
                <c:pt idx="0">
                  <c:v>0.66000000000000103</c:v>
                </c:pt>
                <c:pt idx="1">
                  <c:v>0.44</c:v>
                </c:pt>
                <c:pt idx="2">
                  <c:v>0.77000000000000091</c:v>
                </c:pt>
                <c:pt idx="3">
                  <c:v>0.43000000000000038</c:v>
                </c:pt>
                <c:pt idx="4">
                  <c:v>0.41000000000000031</c:v>
                </c:pt>
                <c:pt idx="5">
                  <c:v>0.71000000000000063</c:v>
                </c:pt>
                <c:pt idx="6">
                  <c:v>0.46</c:v>
                </c:pt>
                <c:pt idx="7">
                  <c:v>0.42000000000000032</c:v>
                </c:pt>
                <c:pt idx="8">
                  <c:v>0.43000000000000038</c:v>
                </c:pt>
                <c:pt idx="9">
                  <c:v>0.55000000000000004</c:v>
                </c:pt>
                <c:pt idx="10">
                  <c:v>0.58000000000000007</c:v>
                </c:pt>
                <c:pt idx="11">
                  <c:v>0.4</c:v>
                </c:pt>
                <c:pt idx="12">
                  <c:v>0.30000000000000032</c:v>
                </c:pt>
                <c:pt idx="13">
                  <c:v>0.59</c:v>
                </c:pt>
                <c:pt idx="14">
                  <c:v>0.27</c:v>
                </c:pt>
                <c:pt idx="15">
                  <c:v>0.66000000000000103</c:v>
                </c:pt>
              </c:numCache>
            </c:numRef>
          </c:val>
        </c:ser>
        <c:ser>
          <c:idx val="2"/>
          <c:order val="2"/>
          <c:spPr>
            <a:solidFill>
              <a:srgbClr val="002060"/>
            </a:solidFill>
          </c:spPr>
          <c:cat>
            <c:strRef>
              <c:f>Лист2!$A$1:$A$16</c:f>
              <c:strCache>
                <c:ptCount val="16"/>
                <c:pt idx="0">
                  <c:v>4 А</c:v>
                </c:pt>
                <c:pt idx="1">
                  <c:v>4 Б</c:v>
                </c:pt>
                <c:pt idx="2">
                  <c:v>4 В</c:v>
                </c:pt>
                <c:pt idx="3">
                  <c:v>5 А</c:v>
                </c:pt>
                <c:pt idx="4">
                  <c:v>5 Б</c:v>
                </c:pt>
                <c:pt idx="5">
                  <c:v>6 А</c:v>
                </c:pt>
                <c:pt idx="6">
                  <c:v>6 Б</c:v>
                </c:pt>
                <c:pt idx="7">
                  <c:v>7 А</c:v>
                </c:pt>
                <c:pt idx="8">
                  <c:v>7 Б</c:v>
                </c:pt>
                <c:pt idx="9">
                  <c:v>8 А</c:v>
                </c:pt>
                <c:pt idx="10">
                  <c:v>8 Б</c:v>
                </c:pt>
                <c:pt idx="11">
                  <c:v>9А</c:v>
                </c:pt>
                <c:pt idx="12">
                  <c:v>9 Б</c:v>
                </c:pt>
                <c:pt idx="13">
                  <c:v>10</c:v>
                </c:pt>
                <c:pt idx="14">
                  <c:v>11 А</c:v>
                </c:pt>
                <c:pt idx="15">
                  <c:v>11 Б</c:v>
                </c:pt>
              </c:strCache>
            </c:strRef>
          </c:cat>
          <c:val>
            <c:numRef>
              <c:f>Лист2!$D$1:$D$16</c:f>
              <c:numCache>
                <c:formatCode>General</c:formatCode>
                <c:ptCount val="16"/>
                <c:pt idx="3" formatCode="0%">
                  <c:v>0.49000000000000032</c:v>
                </c:pt>
                <c:pt idx="4" formatCode="0%">
                  <c:v>0.68</c:v>
                </c:pt>
                <c:pt idx="5" formatCode="0%">
                  <c:v>0.71000000000000063</c:v>
                </c:pt>
                <c:pt idx="6" formatCode="0%">
                  <c:v>0.36000000000000032</c:v>
                </c:pt>
                <c:pt idx="7" formatCode="0%">
                  <c:v>0.4</c:v>
                </c:pt>
                <c:pt idx="8" formatCode="0%">
                  <c:v>0.35000000000000031</c:v>
                </c:pt>
                <c:pt idx="9" formatCode="0%">
                  <c:v>0.52</c:v>
                </c:pt>
                <c:pt idx="10" formatCode="0%">
                  <c:v>0.52</c:v>
                </c:pt>
                <c:pt idx="11" formatCode="0%">
                  <c:v>0.43000000000000038</c:v>
                </c:pt>
                <c:pt idx="12" formatCode="0%">
                  <c:v>0.36000000000000032</c:v>
                </c:pt>
                <c:pt idx="13" formatCode="0%">
                  <c:v>0.56000000000000005</c:v>
                </c:pt>
                <c:pt idx="14" formatCode="0%">
                  <c:v>0.28000000000000008</c:v>
                </c:pt>
                <c:pt idx="15" formatCode="0%">
                  <c:v>0.74000000000000077</c:v>
                </c:pt>
              </c:numCache>
            </c:numRef>
          </c:val>
        </c:ser>
        <c:axId val="104076032"/>
        <c:axId val="104077568"/>
      </c:barChart>
      <c:catAx>
        <c:axId val="104076032"/>
        <c:scaling>
          <c:orientation val="minMax"/>
        </c:scaling>
        <c:axPos val="b"/>
        <c:tickLblPos val="nextTo"/>
        <c:crossAx val="104077568"/>
        <c:crosses val="autoZero"/>
        <c:auto val="1"/>
        <c:lblAlgn val="ctr"/>
        <c:lblOffset val="100"/>
      </c:catAx>
      <c:valAx>
        <c:axId val="104077568"/>
        <c:scaling>
          <c:orientation val="minMax"/>
        </c:scaling>
        <c:axPos val="l"/>
        <c:majorGridlines/>
        <c:numFmt formatCode="0%" sourceLinked="1"/>
        <c:tickLblPos val="nextTo"/>
        <c:crossAx val="10407603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Качество</a:t>
            </a:r>
            <a:r>
              <a:rPr lang="ru-RU" baseline="0" dirty="0"/>
              <a:t> знаний по классам за 3 </a:t>
            </a:r>
            <a:r>
              <a:rPr lang="ru-RU" baseline="0" dirty="0" smtClean="0"/>
              <a:t>года</a:t>
            </a:r>
          </a:p>
          <a:p>
            <a:pPr>
              <a:defRPr/>
            </a:pPr>
            <a:r>
              <a:rPr lang="ru-RU" baseline="0" dirty="0" smtClean="0"/>
              <a:t> (</a:t>
            </a:r>
            <a:r>
              <a:rPr lang="ru-RU" baseline="0" dirty="0" err="1" smtClean="0"/>
              <a:t>Уницкий</a:t>
            </a:r>
            <a:r>
              <a:rPr lang="ru-RU" baseline="0" dirty="0" smtClean="0"/>
              <a:t> филиал)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002060"/>
            </a:solidFill>
          </c:spPr>
          <c:cat>
            <c:numRef>
              <c:f>Лист2!$A$1:$A$7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</c:numCache>
            </c:numRef>
          </c:cat>
          <c:val>
            <c:numRef>
              <c:f>Лист2!$B$1:$B$7</c:f>
              <c:numCache>
                <c:formatCode>0%</c:formatCode>
                <c:ptCount val="7"/>
                <c:pt idx="0">
                  <c:v>0.33000000000000035</c:v>
                </c:pt>
                <c:pt idx="1">
                  <c:v>0.5</c:v>
                </c:pt>
                <c:pt idx="2">
                  <c:v>0</c:v>
                </c:pt>
                <c:pt idx="3">
                  <c:v>1</c:v>
                </c:pt>
                <c:pt idx="4">
                  <c:v>0.5</c:v>
                </c:pt>
                <c:pt idx="5">
                  <c:v>0.33000000000000035</c:v>
                </c:pt>
              </c:numCache>
            </c:numRef>
          </c:val>
        </c:ser>
        <c:ser>
          <c:idx val="1"/>
          <c:order val="1"/>
          <c:spPr>
            <a:solidFill>
              <a:srgbClr val="C00000"/>
            </a:solidFill>
          </c:spPr>
          <c:cat>
            <c:numRef>
              <c:f>Лист2!$A$1:$A$7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</c:numCache>
            </c:numRef>
          </c:cat>
          <c:val>
            <c:numRef>
              <c:f>Лист2!$C$1:$C$7</c:f>
              <c:numCache>
                <c:formatCode>0%</c:formatCode>
                <c:ptCount val="7"/>
                <c:pt idx="0">
                  <c:v>0.25</c:v>
                </c:pt>
                <c:pt idx="1">
                  <c:v>0.5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0.2</c:v>
                </c:pt>
              </c:numCache>
            </c:numRef>
          </c:val>
        </c:ser>
        <c:ser>
          <c:idx val="2"/>
          <c:order val="2"/>
          <c:spPr>
            <a:solidFill>
              <a:srgbClr val="00B050"/>
            </a:solidFill>
          </c:spPr>
          <c:cat>
            <c:numRef>
              <c:f>Лист2!$A$1:$A$7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</c:numCache>
            </c:numRef>
          </c:cat>
          <c:val>
            <c:numRef>
              <c:f>Лист2!$D$1:$D$7</c:f>
              <c:numCache>
                <c:formatCode>0%</c:formatCode>
                <c:ptCount val="7"/>
                <c:pt idx="1">
                  <c:v>0.5</c:v>
                </c:pt>
                <c:pt idx="2">
                  <c:v>0.17</c:v>
                </c:pt>
                <c:pt idx="3">
                  <c:v>1</c:v>
                </c:pt>
                <c:pt idx="4">
                  <c:v>0</c:v>
                </c:pt>
                <c:pt idx="5">
                  <c:v>0.17</c:v>
                </c:pt>
              </c:numCache>
            </c:numRef>
          </c:val>
        </c:ser>
        <c:axId val="104099840"/>
        <c:axId val="104101376"/>
      </c:barChart>
      <c:catAx>
        <c:axId val="104099840"/>
        <c:scaling>
          <c:orientation val="minMax"/>
        </c:scaling>
        <c:axPos val="b"/>
        <c:numFmt formatCode="General" sourceLinked="1"/>
        <c:tickLblPos val="nextTo"/>
        <c:crossAx val="104101376"/>
        <c:crosses val="autoZero"/>
        <c:auto val="1"/>
        <c:lblAlgn val="ctr"/>
        <c:lblOffset val="100"/>
      </c:catAx>
      <c:valAx>
        <c:axId val="104101376"/>
        <c:scaling>
          <c:orientation val="minMax"/>
        </c:scaling>
        <c:axPos val="l"/>
        <c:majorGridlines/>
        <c:numFmt formatCode="0%" sourceLinked="1"/>
        <c:tickLblPos val="nextTo"/>
        <c:crossAx val="1040998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C7785-FA74-4995-8DE4-51C4488C9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6114-FB58-4D2B-9E44-DB57990C7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82CAE-78F4-475D-9580-435462FB1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1FB-E329-48CC-809B-1ECB470E6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C4B75-9132-430C-998B-5BD85E0C3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B650F-C653-4EA8-AA70-9C67987FB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FBD1D-8F58-4540-A885-DA4EE9001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40745-6684-41E1-8764-F77086410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3FB4C-3D19-4B3B-B862-ADBF66095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DD94B-203C-40F5-9811-C1E681BC2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3B994-1E6A-4FA8-82A0-7027A9F61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DE5E6-24FA-415B-85D1-69FB27C14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5124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68F8774-656C-433F-B649-B81354DD0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12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1" r:id="rId2"/>
    <p:sldLayoutId id="2147483720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21" r:id="rId9"/>
    <p:sldLayoutId id="2147483717" r:id="rId10"/>
    <p:sldLayoutId id="2147483718" r:id="rId11"/>
    <p:sldLayoutId id="214748372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648" cy="455773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Дорожная карта</a:t>
            </a:r>
            <a:br>
              <a:rPr lang="ru-RU" sz="4800" dirty="0" smtClean="0"/>
            </a:br>
            <a:r>
              <a:rPr lang="ru-RU" sz="4000" dirty="0" smtClean="0">
                <a:latin typeface="+mn-lt"/>
              </a:rPr>
              <a:t>Повышение качества математического образования</a:t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Утверждено приказом директора  № 83 от 01.09.2017 г.</a:t>
            </a:r>
            <a:endParaRPr lang="ru-RU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0350"/>
            <a:ext cx="8229600" cy="10080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dirty="0" smtClean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2844" y="571480"/>
            <a:ext cx="835824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Разработать 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общеклассные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образовательные маршруты и индивидуальные  для обучающихся,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имеющих трудности в изучении математики.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Определить западающие темы по математике для последующей их отработки.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Проводить групповые и индивидуальные дополнительные занятия и  консультации.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на заседаниях ШМО и самостоятельно интегративные технологии и интерактивные формы и методы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работы учителя - предметника  в современных условиях.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Повысить квалификационный уровень учителя математики 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Уницкого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филиала через самообразование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оказание индивидуальной  методической помощи.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Выделить в Учебном плане из школьного компонента часы для проведения дополнительных занятий по математике.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Осуществлять еженедельный контроль (через посещения уроков, элективных курсов  и консультаций, проверку поурочного планирования, бесед с учителем и обучающимися, контрольных срезов, сдачу отчетов) за работой как учителя-предметника, так и обучающихся.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Осуществлять систематическое оснащение  кабинетов математики современным оборудованием.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Обеспечить достижения выпускниками 9 класса среднего оценочного балла на ОГЭ не ниже 3,8.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Обеспечить достижения выпускниками 11 класса среднего оценочного балла на ЕГЭ не ниже 4,5.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Обеспечить качество знаний обучающихся по предмету: 5 А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50 %; 6 Б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40 %;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 А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45 %; 7 Б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40 %;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Уницкий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филиал: 4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30 %; 8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30 %;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ниже 20 %.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000100" y="214290"/>
          <a:ext cx="7429552" cy="6429420"/>
        </p:xfrm>
        <a:graphic>
          <a:graphicData uri="http://schemas.openxmlformats.org/presentationml/2006/ole">
            <p:oleObj spid="_x0000_s22530" name="Документ" r:id="rId3" imgW="7012911" imgH="938754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619147"/>
          <a:ext cx="8786874" cy="6044184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5072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Мероприятия: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Анализ качества математического образования за 3 года, результатов ГИА и ЕГЭ по математике;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промежуточной аттестации по математике и ВПР;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применения норм оценивания по математике;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оснащенности кабинетов математики, анализ УМК по математике;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группы риска обучающихся по прохождению ГИА по математике, разработка индивидуальных маршрутов;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базы обучающихся, испытывающих трудности в изучении математики;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Участие учителей математики в совещаниях по вопросам организации и подготовки к ГИА – 2018;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 математических навыков учащихся 5-8, 10 классов;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 вычислительных навыков обучающихся 1-11 классов;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Ведение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разноуровневых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факультативов по математике;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Ведение кружков по математике, в том числе кружков по геометрии в начальной школе;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Ведение факультативов по черчению в 8-х классах;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Разработка тематической странички на сайте школы с целью популяризации математического образования;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работы математической школы на каникулах для обучающихся 2-9 классов школы и филиала;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математических часов для обучающихся 1-4 классов на базе ГПД;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Смотр смыслового чтения обучающихся 3-8,10 классов;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Дня математики в рамках недели естественнонаучных предметов;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психологических занятий с обучающими, испытывающими трудности в изучении математики, выстраивание индивидуальной траектории, подготовка рекомендаций для учителей и родителей;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занятий на базе информационного центра для выпускников по решению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КИМов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в режиме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он-лайн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791" marR="607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285728"/>
            <a:ext cx="821537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Оказание  индивидуальной методической помощи учителю математики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Уницкого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филиала после посещения  уроков, занятий элективного курса, консультаций, выполнения плана по самообразованию, проверки поурочного планирования, проведения контрольных срезов;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Посещения  уроков, занятий элективного курса, консультаций, выполнения плана по самообразованию, проверки поурочного планирования, проведения контрольных срезов;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Осуществление систематического  контроля за посещаемостью учащимися 9-х классов дополнительных занятий, элективных курсов и консультаций;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олимпиадах по математике различного уровня;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школьной научно-практической конференции в рамках работы научного общества «Совенок»;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Активизация образовательного пространства кабинетов математики (организация практической зоны по подготовке к ГИА, работы на переменах).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dirty="0"/>
              <a:t>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Анализ  состояния  математического  образования  3-11 классов.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2. Выявление проблем и причин низкого качества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ряде классов МБОУ СОШ №1 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Уницком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филиале.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3. Постановка целей и задач по удержанию стабильно хорошего уровня математического образования в МБОУ СОШ  и обучающихся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Уницкого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филиала.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4. План мероприятий по повышению качества математического образования обучающихся  МБОУ СОШ  и обучающихся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Уницкого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филиала и  предупреждению неудовлетворительных результатов при прохождении ГИА по математике.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5. Контроль за повышением качества математического образования обучающихся 3-11 классов МБОУ СОШ №1 и обучающихся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Уницкого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филиала.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"/>
          <p:cNvSpPr>
            <a:spLocks noChangeArrowheads="1"/>
          </p:cNvSpPr>
          <p:nvPr/>
        </p:nvSpPr>
        <p:spPr bwMode="auto">
          <a:xfrm>
            <a:off x="500034" y="642918"/>
            <a:ext cx="82531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49263" algn="ctr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Усредненные результаты качества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знаний 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учащихся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школы</a:t>
            </a:r>
          </a:p>
          <a:p>
            <a:pPr indent="449263"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математике за три последних года (внутренняя экспертиза).</a:t>
            </a:r>
            <a:endParaRPr lang="ru-RU" sz="2000" b="1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643042" y="1785926"/>
          <a:ext cx="6143668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00034" y="0"/>
          <a:ext cx="8001056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42910" y="857232"/>
          <a:ext cx="785818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5" descr="i?id=159193867-04"/>
          <p:cNvSpPr>
            <a:spLocks noChangeAspect="1" noChangeArrowheads="1"/>
          </p:cNvSpPr>
          <p:nvPr/>
        </p:nvSpPr>
        <p:spPr bwMode="auto">
          <a:xfrm>
            <a:off x="3025775" y="46038"/>
            <a:ext cx="14001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85786" y="2178050"/>
          <a:ext cx="7715304" cy="3608403"/>
        </p:xfrm>
        <a:graphic>
          <a:graphicData uri="http://schemas.openxmlformats.org/drawingml/2006/table">
            <a:tbl>
              <a:tblPr/>
              <a:tblGrid>
                <a:gridCol w="2809660"/>
                <a:gridCol w="1463828"/>
                <a:gridCol w="1966548"/>
                <a:gridCol w="1475268"/>
              </a:tblGrid>
              <a:tr h="953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r>
                        <a:rPr lang="ru-RU" sz="1800" b="1" kern="12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A2BF"/>
                    </a:solidFill>
                  </a:tcPr>
                </a:tc>
              </a:tr>
              <a:tr h="9536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МБОУСОШ 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№1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3,52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3,84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</a:tr>
              <a:tr h="953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Кашинский район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3,87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0F4"/>
                    </a:solidFill>
                  </a:tcPr>
                </a:tc>
              </a:tr>
              <a:tr h="747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Тверская область</a:t>
                      </a:r>
                      <a:r>
                        <a:rPr lang="ru-RU" sz="1800" kern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45" marR="61045" marT="791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0E8"/>
                    </a:solidFill>
                  </a:tcPr>
                </a:tc>
              </a:tr>
            </a:tbl>
          </a:graphicData>
        </a:graphic>
      </p:graphicFrame>
      <p:sp>
        <p:nvSpPr>
          <p:cNvPr id="14366" name="Rectangle 6"/>
          <p:cNvSpPr>
            <a:spLocks noChangeArrowheads="1"/>
          </p:cNvSpPr>
          <p:nvPr/>
        </p:nvSpPr>
        <p:spPr bwMode="auto">
          <a:xfrm>
            <a:off x="500034" y="642918"/>
            <a:ext cx="821537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/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государственной итоговой аттестации </a:t>
            </a: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/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выпускников 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9-х классов за 2015-2017 учебные годы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 eaLnBrk="0" hangingPunct="0"/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Средний оценочный балл по математике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500034" y="785794"/>
          <a:ext cx="8001056" cy="4786346"/>
        </p:xfrm>
        <a:graphic>
          <a:graphicData uri="http://schemas.openxmlformats.org/presentationml/2006/ole">
            <p:oleObj spid="_x0000_s1026" name="Слайд" r:id="rId3" imgW="2336440" imgH="1752751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428596" y="928688"/>
          <a:ext cx="8143932" cy="5072080"/>
        </p:xfrm>
        <a:graphic>
          <a:graphicData uri="http://schemas.openxmlformats.org/presentationml/2006/ole">
            <p:oleObj spid="_x0000_s2050" name="Слайд" r:id="rId3" imgW="3790161" imgH="2842406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42844" y="714356"/>
            <a:ext cx="878687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Главная проблема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как предотвратить падение  качества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математического образования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выпускников школы.</a:t>
            </a:r>
          </a:p>
          <a:p>
            <a:pPr algn="just" eaLnBrk="0" hangingPunct="0"/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ь: выработка единой стратегии, общих и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индивидуальных подходов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удержания 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стабильно хорошего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качества математического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 выпускников школы.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</TotalTime>
  <Words>660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Поток</vt:lpstr>
      <vt:lpstr>Слайд</vt:lpstr>
      <vt:lpstr>Документ Microsoft Office Word</vt:lpstr>
      <vt:lpstr>Дорожная карта Повышение качества математического образования    Утверждено приказом директора  № 83 от 01.09.2017 г.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</vt:lpstr>
      <vt:lpstr>Слайд 11</vt:lpstr>
      <vt:lpstr>Слайд 12</vt:lpstr>
      <vt:lpstr>Слайд 13</vt:lpstr>
    </vt:vector>
  </TitlesOfParts>
  <Company>МОУ СОШ 40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подросткового возраста</dc:title>
  <dc:creator>завуч2</dc:creator>
  <cp:lastModifiedBy>Toshiba-User</cp:lastModifiedBy>
  <cp:revision>11</cp:revision>
  <dcterms:created xsi:type="dcterms:W3CDTF">2003-01-02T00:09:51Z</dcterms:created>
  <dcterms:modified xsi:type="dcterms:W3CDTF">2017-11-17T10:07:04Z</dcterms:modified>
</cp:coreProperties>
</file>