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handoutMasterIdLst>
    <p:handoutMasterId r:id="rId26"/>
  </p:handoutMasterIdLst>
  <p:sldIdLst>
    <p:sldId id="256" r:id="rId2"/>
    <p:sldId id="280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57" autoAdjust="0"/>
    <p:restoredTop sz="97593" autoAdjust="0"/>
  </p:normalViewPr>
  <p:slideViewPr>
    <p:cSldViewPr>
      <p:cViewPr>
        <p:scale>
          <a:sx n="100" d="100"/>
          <a:sy n="100" d="100"/>
        </p:scale>
        <p:origin x="324" y="1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1542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2040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E0D0BB-3543-4E3B-9BB6-3EB1F34EB3DB}" type="datetimeFigureOut">
              <a:rPr lang="ru-RU" smtClean="0"/>
              <a:pPr/>
              <a:t>22.06.2012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FCEB77-5578-4230-BC27-4D6970610E4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F133B-D310-45A9-8C7A-F18C77B32EDE}" type="datetimeFigureOut">
              <a:rPr lang="ru-RU" smtClean="0"/>
              <a:pPr/>
              <a:t>22.06.2012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1E3B5-EB5A-481F-91A9-B95C215AE5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F133B-D310-45A9-8C7A-F18C77B32EDE}" type="datetimeFigureOut">
              <a:rPr lang="ru-RU" smtClean="0"/>
              <a:pPr/>
              <a:t>22.06.2012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1E3B5-EB5A-481F-91A9-B95C215AE5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F133B-D310-45A9-8C7A-F18C77B32EDE}" type="datetimeFigureOut">
              <a:rPr lang="ru-RU" smtClean="0"/>
              <a:pPr/>
              <a:t>22.06.2012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1E3B5-EB5A-481F-91A9-B95C215AE5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F133B-D310-45A9-8C7A-F18C77B32EDE}" type="datetimeFigureOut">
              <a:rPr lang="ru-RU" smtClean="0"/>
              <a:pPr/>
              <a:t>22.06.2012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1E3B5-EB5A-481F-91A9-B95C215AE5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F133B-D310-45A9-8C7A-F18C77B32EDE}" type="datetimeFigureOut">
              <a:rPr lang="ru-RU" smtClean="0"/>
              <a:pPr/>
              <a:t>22.06.2012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1E3B5-EB5A-481F-91A9-B95C215AE5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F133B-D310-45A9-8C7A-F18C77B32EDE}" type="datetimeFigureOut">
              <a:rPr lang="ru-RU" smtClean="0"/>
              <a:pPr/>
              <a:t>22.06.2012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1E3B5-EB5A-481F-91A9-B95C215AE5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F133B-D310-45A9-8C7A-F18C77B32EDE}" type="datetimeFigureOut">
              <a:rPr lang="ru-RU" smtClean="0"/>
              <a:pPr/>
              <a:t>22.06.2012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1E3B5-EB5A-481F-91A9-B95C215AE5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F133B-D310-45A9-8C7A-F18C77B32EDE}" type="datetimeFigureOut">
              <a:rPr lang="ru-RU" smtClean="0"/>
              <a:pPr/>
              <a:t>22.06.2012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1E3B5-EB5A-481F-91A9-B95C215AE5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F133B-D310-45A9-8C7A-F18C77B32EDE}" type="datetimeFigureOut">
              <a:rPr lang="ru-RU" smtClean="0"/>
              <a:pPr/>
              <a:t>22.06.2012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1E3B5-EB5A-481F-91A9-B95C215AE5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F133B-D310-45A9-8C7A-F18C77B32EDE}" type="datetimeFigureOut">
              <a:rPr lang="ru-RU" smtClean="0"/>
              <a:pPr/>
              <a:t>22.06.2012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1E3B5-EB5A-481F-91A9-B95C215AE5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F133B-D310-45A9-8C7A-F18C77B32EDE}" type="datetimeFigureOut">
              <a:rPr lang="ru-RU" smtClean="0"/>
              <a:pPr/>
              <a:t>22.06.2012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1E3B5-EB5A-481F-91A9-B95C215AE5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2F133B-D310-45A9-8C7A-F18C77B32EDE}" type="datetimeFigureOut">
              <a:rPr lang="ru-RU" smtClean="0"/>
              <a:pPr/>
              <a:t>22.06.2012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A1E3B5-EB5A-481F-91A9-B95C215AE55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2786082"/>
          </a:xfrm>
          <a:noFill/>
        </p:spPr>
        <p:txBody>
          <a:bodyPr>
            <a:noAutofit/>
          </a:bodyPr>
          <a:lstStyle/>
          <a:p>
            <a:r>
              <a:rPr lang="ru-RU" sz="6600" dirty="0" smtClean="0">
                <a:latin typeface="Georgia" pitchFamily="18" charset="0"/>
              </a:rPr>
              <a:t>Литературный путеводитель по городу Кашин</a:t>
            </a:r>
            <a:endParaRPr lang="ru-RU" sz="6600" dirty="0">
              <a:latin typeface="Georgia" pitchFamily="18" charset="0"/>
            </a:endParaRPr>
          </a:p>
        </p:txBody>
      </p:sp>
      <p:pic>
        <p:nvPicPr>
          <p:cNvPr id="4" name="Содержимое 3" descr="image003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952621" y="3000372"/>
            <a:ext cx="5143504" cy="38576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6000792" cy="6500858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Александр Петрович Куницын</a:t>
            </a:r>
            <a:r>
              <a:rPr lang="ru-RU" sz="1800" dirty="0" smtClean="0"/>
              <a:t> </a:t>
            </a:r>
            <a:r>
              <a:rPr lang="ru-RU" sz="2700" dirty="0" smtClean="0"/>
              <a:t>/1783-1840/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 </a:t>
            </a:r>
            <a:r>
              <a:rPr lang="ru-RU" sz="1600" dirty="0" smtClean="0"/>
              <a:t>Юрист, педагог, просветитель, родился в с.Кой </a:t>
            </a:r>
            <a:r>
              <a:rPr lang="ru-RU" sz="1600" dirty="0" err="1" smtClean="0"/>
              <a:t>Кашинского</a:t>
            </a:r>
            <a:r>
              <a:rPr lang="ru-RU" sz="1600" dirty="0" smtClean="0"/>
              <a:t> уезда /ныне </a:t>
            </a:r>
            <a:r>
              <a:rPr lang="ru-RU" sz="1600" dirty="0" err="1" smtClean="0"/>
              <a:t>Сонковский</a:t>
            </a:r>
            <a:r>
              <a:rPr lang="ru-RU" sz="1600" dirty="0" smtClean="0"/>
              <a:t> район/. Учился в </a:t>
            </a:r>
            <a:r>
              <a:rPr lang="ru-RU" sz="1600" dirty="0" err="1" smtClean="0"/>
              <a:t>Кашинском</a:t>
            </a:r>
            <a:r>
              <a:rPr lang="ru-RU" sz="1600" dirty="0" smtClean="0"/>
              <a:t> духовном училище /1797-1799/, в Тверской духовной семинарии, в Петербургском педагогическом институте. в 1811-1817 адъютант-профессор в Царскосельском лицее, затем профессор «общих прав» в Главном педагогическом институте /в 1819г. преобразован в университет/.Автор многих трудов по истории права.</a:t>
            </a:r>
            <a:br>
              <a:rPr lang="ru-RU" sz="1600" dirty="0" smtClean="0"/>
            </a:br>
            <a:r>
              <a:rPr lang="ru-RU" sz="1600" dirty="0" smtClean="0"/>
              <a:t>                Куницын А.П. оказал большое влияние на мировоззрение А.С.Пушкина и декабристов. Своими лекциями старался привить своим </a:t>
            </a:r>
            <a:r>
              <a:rPr lang="ru-RU" sz="1600" dirty="0" err="1" smtClean="0"/>
              <a:t>лецеистам</a:t>
            </a:r>
            <a:r>
              <a:rPr lang="ru-RU" sz="1600" dirty="0" smtClean="0"/>
              <a:t> свободолюбие, идеалы просветительства, зажечь ненависть к тирании, обосновать право народа на борьбу с угнетателями. Все это он излагал в блестящих лекциях по философии, праву и политической экономии. Лекционный курс Куницына был опубликован под заголовком «Право естественное». Лицейское начальство и царские чиновники усмотрели крамолу в </a:t>
            </a:r>
            <a:r>
              <a:rPr lang="ru-RU" sz="1600" dirty="0" err="1" smtClean="0"/>
              <a:t>куниценской</a:t>
            </a:r>
            <a:r>
              <a:rPr lang="ru-RU" sz="1600" dirty="0" smtClean="0"/>
              <a:t> книге. Она была изъята, как противоречащая истинам христианства, а ее автор в 1821 г. отстранен от преподавания .</a:t>
            </a:r>
            <a:br>
              <a:rPr lang="ru-RU" sz="1600" dirty="0" smtClean="0"/>
            </a:br>
            <a:r>
              <a:rPr lang="ru-RU" sz="1600" dirty="0" smtClean="0"/>
              <a:t>                  Куницыну дань сердца и вина!</a:t>
            </a:r>
            <a:br>
              <a:rPr lang="ru-RU" sz="1600" dirty="0" smtClean="0"/>
            </a:br>
            <a:r>
              <a:rPr lang="ru-RU" sz="1600" dirty="0" smtClean="0"/>
              <a:t>                  Он создал нас, он воспитал наш пламень.</a:t>
            </a:r>
            <a:br>
              <a:rPr lang="ru-RU" sz="1600" dirty="0" smtClean="0"/>
            </a:br>
            <a:r>
              <a:rPr lang="ru-RU" sz="1600" dirty="0" smtClean="0"/>
              <a:t>                  Поставлен им краеугольный камень,</a:t>
            </a:r>
            <a:br>
              <a:rPr lang="ru-RU" sz="1600" dirty="0" smtClean="0"/>
            </a:br>
            <a:r>
              <a:rPr lang="ru-RU" sz="1600" dirty="0" smtClean="0"/>
              <a:t>                  Им чистая лампада </a:t>
            </a:r>
            <a:r>
              <a:rPr lang="ru-RU" sz="1600" dirty="0" err="1" smtClean="0"/>
              <a:t>возжена</a:t>
            </a:r>
            <a:r>
              <a:rPr lang="ru-RU" sz="1600" dirty="0" smtClean="0"/>
              <a:t>.   </a:t>
            </a:r>
            <a:br>
              <a:rPr lang="ru-RU" sz="1600" dirty="0" smtClean="0"/>
            </a:br>
            <a:r>
              <a:rPr lang="ru-RU" sz="1600" dirty="0" smtClean="0"/>
              <a:t>               Литература: Грот.  Я.»Пушкин и его лицейские товарищи и наставники», СПб, 1899 г.</a:t>
            </a:r>
            <a:br>
              <a:rPr lang="ru-RU" sz="1600" dirty="0" smtClean="0"/>
            </a:br>
            <a:r>
              <a:rPr lang="ru-RU" sz="1600" dirty="0" smtClean="0"/>
              <a:t>Смирнов Ф.Н. Мировоззрение А.П.Куницына «Вестник московского университета, серия философии и экономики» 1963 г. № 5.</a:t>
            </a:r>
            <a:br>
              <a:rPr lang="ru-RU" sz="1600" dirty="0" smtClean="0"/>
            </a:br>
            <a:endParaRPr lang="ru-RU" sz="1600" dirty="0"/>
          </a:p>
        </p:txBody>
      </p:sp>
      <p:pic>
        <p:nvPicPr>
          <p:cNvPr id="5" name="Содержимое 4" descr="image002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6143636" y="1357298"/>
            <a:ext cx="3000364" cy="40004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2582858"/>
          </a:xfrm>
        </p:spPr>
        <p:txBody>
          <a:bodyPr>
            <a:normAutofit fontScale="90000"/>
          </a:bodyPr>
          <a:lstStyle/>
          <a:p>
            <a:r>
              <a:rPr lang="ru-RU" sz="3100" dirty="0" err="1" smtClean="0"/>
              <a:t>Гайда</a:t>
            </a:r>
            <a:r>
              <a:rPr lang="ru-RU" sz="3100" dirty="0" smtClean="0"/>
              <a:t> </a:t>
            </a:r>
            <a:r>
              <a:rPr lang="ru-RU" sz="3100" dirty="0" err="1" smtClean="0"/>
              <a:t>Рейнгольдовна</a:t>
            </a:r>
            <a:r>
              <a:rPr lang="ru-RU" sz="3100" dirty="0" smtClean="0"/>
              <a:t> </a:t>
            </a:r>
            <a:r>
              <a:rPr lang="ru-RU" sz="3100" dirty="0" err="1" smtClean="0"/>
              <a:t>Лагздынь</a:t>
            </a:r>
            <a:r>
              <a:rPr lang="ru-RU" sz="3100" dirty="0" smtClean="0"/>
              <a:t> </a:t>
            </a:r>
            <a:br>
              <a:rPr lang="ru-RU" sz="3100" dirty="0" smtClean="0"/>
            </a:br>
            <a:r>
              <a:rPr lang="ru-RU" sz="1800" dirty="0" smtClean="0"/>
              <a:t>Родилась в 1930 г.в Ленинграде. Окончила химико-биологический факультет Калининского пединститута /1952/. Работала в </a:t>
            </a:r>
            <a:r>
              <a:rPr lang="ru-RU" sz="1800" dirty="0" err="1" smtClean="0"/>
              <a:t>Неклюдовской</a:t>
            </a:r>
            <a:r>
              <a:rPr lang="ru-RU" sz="1800" dirty="0" smtClean="0"/>
              <a:t> средней школе – учителем Кимрского района /1952-53/, ШРМ Калинина /1953 -1983/. Руководит с 1986 г.авторским детским театром при Дворце профсоюзов. Член СП СССР /1980/.</a:t>
            </a:r>
            <a:br>
              <a:rPr lang="ru-RU" sz="1800" dirty="0" smtClean="0"/>
            </a:br>
            <a:r>
              <a:rPr lang="ru-RU" sz="1800" dirty="0" smtClean="0"/>
              <a:t>          Книги для детей :»Веселые песенки», «Играю Я!»,  «Собрались в кружок подружки», «Целый день у нас работа», «Нам светит солнце Ласково», «Послушные зайчата», «Тайна зеленого золота» и другие.</a:t>
            </a:r>
            <a:br>
              <a:rPr lang="ru-RU" sz="1800" dirty="0" smtClean="0"/>
            </a:br>
            <a:r>
              <a:rPr lang="ru-RU" sz="1800" dirty="0" smtClean="0"/>
              <a:t>           Была в Кашине, встречалась с детьми в детской библиотеке</a:t>
            </a:r>
            <a:endParaRPr lang="ru-RU" sz="1800" dirty="0"/>
          </a:p>
        </p:txBody>
      </p:sp>
      <p:pic>
        <p:nvPicPr>
          <p:cNvPr id="4" name="Содержимое 3" descr="Лагздынь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2928926" y="2759028"/>
            <a:ext cx="3214709" cy="39862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2428884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Татьяна Ивановна Манухина/1885-1962/ </a:t>
            </a:r>
            <a:br>
              <a:rPr lang="ru-RU" sz="2800" dirty="0" smtClean="0"/>
            </a:br>
            <a:r>
              <a:rPr lang="ru-RU" sz="2000" dirty="0" smtClean="0"/>
              <a:t>Журналистка и писательница. /Урожденная </a:t>
            </a:r>
            <a:r>
              <a:rPr lang="ru-RU" sz="2000" dirty="0" err="1" smtClean="0"/>
              <a:t>Крундышева</a:t>
            </a:r>
            <a:r>
              <a:rPr lang="ru-RU" sz="2000" dirty="0" smtClean="0"/>
              <a:t>/, жена врача Ивана Манухина, который в Италии лечил М.Горького.</a:t>
            </a:r>
            <a:br>
              <a:rPr lang="ru-RU" sz="2000" dirty="0" smtClean="0"/>
            </a:br>
            <a:r>
              <a:rPr lang="ru-RU" sz="2000" dirty="0" smtClean="0"/>
              <a:t>          В ее письмах 30-х годах к В.Буниной много известных фамилий.</a:t>
            </a:r>
            <a:br>
              <a:rPr lang="ru-RU" sz="2000" dirty="0" smtClean="0"/>
            </a:br>
            <a:r>
              <a:rPr lang="ru-RU" sz="2000" dirty="0" smtClean="0"/>
              <a:t>          Под псевдонимом </a:t>
            </a:r>
            <a:r>
              <a:rPr lang="ru-RU" sz="2000" dirty="0" err="1" smtClean="0"/>
              <a:t>Т.Томанин</a:t>
            </a:r>
            <a:r>
              <a:rPr lang="ru-RU" sz="2000" dirty="0" smtClean="0"/>
              <a:t> – опубликован в 1933 г. роман «Отечество».</a:t>
            </a:r>
            <a:br>
              <a:rPr lang="ru-RU" sz="2000" dirty="0" smtClean="0"/>
            </a:br>
            <a:r>
              <a:rPr lang="ru-RU" sz="2000" dirty="0" smtClean="0"/>
              <a:t>          В 1954 г.вышла книга «Святая благоверная княгиня Анна </a:t>
            </a:r>
            <a:r>
              <a:rPr lang="ru-RU" sz="2000" dirty="0" err="1" smtClean="0"/>
              <a:t>Кашинская</a:t>
            </a:r>
            <a:r>
              <a:rPr lang="ru-RU" sz="2000" dirty="0" smtClean="0"/>
              <a:t>. Книга вышла во Франции в издательстве «</a:t>
            </a:r>
            <a:r>
              <a:rPr lang="ru-RU" sz="2000" dirty="0" err="1" smtClean="0"/>
              <a:t>Имка-пресс</a:t>
            </a:r>
            <a:r>
              <a:rPr lang="ru-RU" sz="2000" dirty="0" smtClean="0"/>
              <a:t>», в Кашин книгу привез посол Франции Клод </a:t>
            </a:r>
            <a:r>
              <a:rPr lang="ru-RU" sz="2000" dirty="0" err="1" smtClean="0"/>
              <a:t>Круай</a:t>
            </a:r>
            <a:r>
              <a:rPr lang="ru-RU" sz="2000" dirty="0" smtClean="0"/>
              <a:t> в 199/2/,/3/ и внук Б.К.Зайцева.</a:t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4" name="Содержимое 3" descr="salov_1b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595450" y="2482439"/>
            <a:ext cx="5834081" cy="43755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257808" cy="6297634"/>
          </a:xfrm>
        </p:spPr>
        <p:txBody>
          <a:bodyPr>
            <a:normAutofit/>
          </a:bodyPr>
          <a:lstStyle/>
          <a:p>
            <a:r>
              <a:rPr lang="ru-RU" sz="2800" dirty="0" smtClean="0"/>
              <a:t> Петр Кононович </a:t>
            </a:r>
            <a:r>
              <a:rPr lang="ru-RU" sz="2800" dirty="0" err="1" smtClean="0"/>
              <a:t>Меньков</a:t>
            </a:r>
            <a:r>
              <a:rPr lang="ru-RU" sz="2800" dirty="0" smtClean="0"/>
              <a:t> </a:t>
            </a:r>
            <a:br>
              <a:rPr lang="ru-RU" sz="2800" dirty="0" smtClean="0"/>
            </a:br>
            <a:r>
              <a:rPr lang="ru-RU" sz="2800" dirty="0" smtClean="0"/>
              <a:t> </a:t>
            </a:r>
            <a:r>
              <a:rPr lang="ru-RU" sz="2000" dirty="0" smtClean="0"/>
              <a:t>Военный деятель, писатель, генерал-лейтенант. Родился в Кашине. В 1833 г. окончил 1-й кадетский корпус и был выпущен прапорщиком в артиллерию.</a:t>
            </a:r>
            <a:br>
              <a:rPr lang="ru-RU" sz="2000" dirty="0" smtClean="0"/>
            </a:br>
            <a:r>
              <a:rPr lang="ru-RU" sz="2000" dirty="0" smtClean="0"/>
              <a:t>           Окончил Академию ген.штаба, служил в войсках 4-го пехотного корпуса. Участник подавления революции в Венгрии /1849г./ и Крымской войны /1853-56гг./</a:t>
            </a:r>
            <a:br>
              <a:rPr lang="ru-RU" sz="2000" dirty="0" smtClean="0"/>
            </a:br>
            <a:r>
              <a:rPr lang="ru-RU" sz="2000" dirty="0" smtClean="0"/>
              <a:t>             В 1856-58 – начальник штаба 2-пехотного корпуса. С 1859 г. редактировал журнал «Военный сборник» с 1867 г. – газету «Русский инвалид» /до 1872/.</a:t>
            </a:r>
            <a:br>
              <a:rPr lang="ru-RU" sz="2000" dirty="0" smtClean="0"/>
            </a:br>
            <a:r>
              <a:rPr lang="ru-RU" sz="2000" dirty="0" smtClean="0"/>
              <a:t>            На протяжении всей службы вел дневник, собирал интересные документы. В 1898г. в Санкт-Петербурге были изданы сочинения «Записки </a:t>
            </a:r>
            <a:r>
              <a:rPr lang="ru-RU" sz="2000" dirty="0" err="1" smtClean="0"/>
              <a:t>П.К.Менькова</a:t>
            </a:r>
            <a:r>
              <a:rPr lang="ru-RU" sz="2000" dirty="0" smtClean="0"/>
              <a:t>» в 3-х томах.</a:t>
            </a:r>
            <a:endParaRPr lang="ru-RU" sz="2800" dirty="0"/>
          </a:p>
        </p:txBody>
      </p:sp>
      <p:pic>
        <p:nvPicPr>
          <p:cNvPr id="4" name="Содержимое 3" descr="IMG_0064-web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5715008" y="500041"/>
            <a:ext cx="3238524" cy="242889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Содержимое 5" descr="full_02daf9a95437192fa07b9068f4879e1a.jpg"/>
          <p:cNvPicPr>
            <a:picLocks noGrp="1" noChangeAspect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>
          <a:xfrm>
            <a:off x="5643570" y="3357562"/>
            <a:ext cx="3310461" cy="248284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4714908" cy="6357982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А.Михайлов /или Измайлов/ - баснописец Твери </a:t>
            </a:r>
            <a:br>
              <a:rPr lang="ru-RU" sz="2800" dirty="0" smtClean="0"/>
            </a:br>
            <a:r>
              <a:rPr lang="ru-RU" sz="2800" dirty="0" smtClean="0"/>
              <a:t>                        </a:t>
            </a:r>
            <a:r>
              <a:rPr lang="ru-RU" sz="2000" dirty="0" smtClean="0"/>
              <a:t>О Кашин, Кашин – городок,</a:t>
            </a:r>
            <a:br>
              <a:rPr lang="ru-RU" sz="2000" dirty="0" smtClean="0"/>
            </a:br>
            <a:r>
              <a:rPr lang="ru-RU" sz="2000" dirty="0" smtClean="0"/>
              <a:t>                        Царьграда уголок,</a:t>
            </a:r>
            <a:br>
              <a:rPr lang="ru-RU" sz="2000" dirty="0" smtClean="0"/>
            </a:br>
            <a:r>
              <a:rPr lang="ru-RU" sz="2000" dirty="0" smtClean="0"/>
              <a:t>                        Но город Кашин – чудо!</a:t>
            </a:r>
            <a:br>
              <a:rPr lang="ru-RU" sz="2000" dirty="0" smtClean="0"/>
            </a:br>
            <a:r>
              <a:rPr lang="ru-RU" sz="2000" dirty="0" smtClean="0"/>
              <a:t>                        Одно в нем только худо, </a:t>
            </a:r>
            <a:br>
              <a:rPr lang="ru-RU" sz="2000" dirty="0" smtClean="0"/>
            </a:br>
            <a:r>
              <a:rPr lang="ru-RU" sz="2000" dirty="0" smtClean="0"/>
              <a:t>                        Что Терликов, купец,</a:t>
            </a:r>
            <a:br>
              <a:rPr lang="ru-RU" sz="2000" dirty="0" smtClean="0"/>
            </a:br>
            <a:r>
              <a:rPr lang="ru-RU" sz="2000" dirty="0" smtClean="0"/>
              <a:t>                        Вин славных продавец –</a:t>
            </a:r>
            <a:br>
              <a:rPr lang="ru-RU" sz="2000" dirty="0" smtClean="0"/>
            </a:br>
            <a:r>
              <a:rPr lang="ru-RU" sz="2000" dirty="0" smtClean="0"/>
              <a:t>                        Большой скупец,</a:t>
            </a:r>
            <a:br>
              <a:rPr lang="ru-RU" sz="2000" dirty="0" smtClean="0"/>
            </a:br>
            <a:r>
              <a:rPr lang="ru-RU" sz="2000" dirty="0" smtClean="0"/>
              <a:t>                        Что против совести и меры</a:t>
            </a:r>
            <a:br>
              <a:rPr lang="ru-RU" sz="2000" dirty="0" smtClean="0"/>
            </a:br>
            <a:r>
              <a:rPr lang="ru-RU" sz="2000" dirty="0" smtClean="0"/>
              <a:t>                        Нередко делает обвесы и обмеры,</a:t>
            </a:r>
            <a:br>
              <a:rPr lang="ru-RU" sz="2000" dirty="0" smtClean="0"/>
            </a:br>
            <a:r>
              <a:rPr lang="ru-RU" sz="2000" dirty="0" smtClean="0"/>
              <a:t>                        Но Бог простит ему грехи,</a:t>
            </a:r>
            <a:br>
              <a:rPr lang="ru-RU" sz="2000" dirty="0" smtClean="0"/>
            </a:br>
            <a:r>
              <a:rPr lang="ru-RU" sz="2000" dirty="0" smtClean="0"/>
              <a:t>                        Когда он у собору</a:t>
            </a:r>
            <a:br>
              <a:rPr lang="ru-RU" sz="2000" dirty="0" smtClean="0"/>
            </a:br>
            <a:r>
              <a:rPr lang="ru-RU" sz="2000" dirty="0" smtClean="0"/>
              <a:t>                        Построит колокольню с гору!</a:t>
            </a:r>
            <a:br>
              <a:rPr lang="ru-RU" sz="2000" dirty="0" smtClean="0"/>
            </a:br>
            <a:r>
              <a:rPr lang="ru-RU" sz="2000" dirty="0" smtClean="0"/>
              <a:t>                                              /середина 19 века 1830-67/</a:t>
            </a:r>
            <a:endParaRPr lang="ru-RU" sz="2000" dirty="0"/>
          </a:p>
        </p:txBody>
      </p:sp>
      <p:pic>
        <p:nvPicPr>
          <p:cNvPr id="4" name="Содержимое 3" descr="000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4857752" y="928670"/>
            <a:ext cx="4286248" cy="46146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5000660" cy="650085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Юрий Маркович Нагибин /1920-1994/  </a:t>
            </a:r>
            <a:br>
              <a:rPr lang="ru-RU" sz="2800" dirty="0" smtClean="0"/>
            </a:br>
            <a:r>
              <a:rPr lang="ru-RU" sz="2000" dirty="0" smtClean="0"/>
              <a:t>В годы войны был на Калининском фронте, под Торжком.</a:t>
            </a:r>
            <a:br>
              <a:rPr lang="ru-RU" sz="2000" dirty="0" smtClean="0"/>
            </a:br>
            <a:r>
              <a:rPr lang="ru-RU" sz="2000" dirty="0" smtClean="0"/>
              <a:t>                    29 августа 1963 г. на охоте. В дневнике читаем: «Был на охоте в Калининской области.</a:t>
            </a:r>
            <a:br>
              <a:rPr lang="ru-RU" sz="2000" dirty="0" smtClean="0"/>
            </a:br>
            <a:r>
              <a:rPr lang="ru-RU" sz="2000" dirty="0" smtClean="0"/>
              <a:t>                   30 мая 1965г. был в Бежецке и районе.</a:t>
            </a:r>
            <a:br>
              <a:rPr lang="ru-RU" sz="2000" dirty="0" smtClean="0"/>
            </a:br>
            <a:r>
              <a:rPr lang="ru-RU" sz="2000" dirty="0" smtClean="0"/>
              <a:t>                   28 июня 1982г. -  Калязин и его окрестности.</a:t>
            </a:r>
            <a:br>
              <a:rPr lang="ru-RU" sz="2000" dirty="0" smtClean="0"/>
            </a:br>
            <a:r>
              <a:rPr lang="ru-RU" sz="2000" dirty="0" smtClean="0"/>
              <a:t>                   В Кашин приехал не один, с </a:t>
            </a:r>
            <a:r>
              <a:rPr lang="ru-RU" sz="2000" dirty="0" err="1" smtClean="0"/>
              <a:t>Гиппиусом</a:t>
            </a:r>
            <a:r>
              <a:rPr lang="ru-RU" sz="2000" dirty="0" smtClean="0"/>
              <a:t>. Встретился с </a:t>
            </a:r>
            <a:r>
              <a:rPr lang="ru-RU" sz="2000" dirty="0" err="1" smtClean="0"/>
              <a:t>Пиксайкиной</a:t>
            </a:r>
            <a:r>
              <a:rPr lang="ru-RU" sz="2000" dirty="0" smtClean="0"/>
              <a:t>, директором музея, которая познакомила их с городом, пригласила в гости.</a:t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4" name="Содержимое 3" descr="Nagibin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643570" y="928670"/>
            <a:ext cx="3147623" cy="397840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972056" cy="6369072"/>
          </a:xfrm>
        </p:spPr>
        <p:txBody>
          <a:bodyPr>
            <a:normAutofit/>
          </a:bodyPr>
          <a:lstStyle/>
          <a:p>
            <a:r>
              <a:rPr lang="ru-RU" sz="2800" dirty="0" smtClean="0"/>
              <a:t> </a:t>
            </a:r>
            <a:r>
              <a:rPr lang="ru-RU" sz="3600" dirty="0" smtClean="0"/>
              <a:t>Николай Васильевич </a:t>
            </a:r>
            <a:r>
              <a:rPr lang="ru-RU" sz="3600" dirty="0" err="1" smtClean="0"/>
              <a:t>Неведомский</a:t>
            </a:r>
            <a:r>
              <a:rPr lang="ru-RU" sz="3600" dirty="0" smtClean="0"/>
              <a:t> /1791-1853/ 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 </a:t>
            </a:r>
            <a:r>
              <a:rPr lang="ru-RU" sz="2000" dirty="0" smtClean="0"/>
              <a:t>Писатель. Родился в </a:t>
            </a:r>
            <a:r>
              <a:rPr lang="ru-RU" sz="2000" dirty="0" err="1" smtClean="0"/>
              <a:t>с.Зобнино</a:t>
            </a:r>
            <a:r>
              <a:rPr lang="ru-RU" sz="2000" dirty="0" smtClean="0"/>
              <a:t>, участник войны 1812г. и заграничных походов русской армии /1813-1814/. В битве под Дессау был ранен и взят в плен. Уволившись с военной службы /1821/ жил в своем имении </a:t>
            </a:r>
            <a:r>
              <a:rPr lang="ru-RU" sz="2000" dirty="0" err="1" smtClean="0"/>
              <a:t>Зобнино</a:t>
            </a:r>
            <a:r>
              <a:rPr lang="ru-RU" sz="2000" dirty="0" smtClean="0"/>
              <a:t>, занимался литературным трудом. У него немало песен, поэм, басен. Печатался в журналах «Современник», «Сын Отечества». Некоторые  его произведения издавались отдельными книгами: «Басни и сказки», «</a:t>
            </a:r>
            <a:r>
              <a:rPr lang="ru-RU" sz="2000" dirty="0" err="1" smtClean="0"/>
              <a:t>Элиада</a:t>
            </a:r>
            <a:r>
              <a:rPr lang="ru-RU" sz="2000" dirty="0" smtClean="0"/>
              <a:t>» и другие.</a:t>
            </a:r>
            <a:endParaRPr lang="ru-RU" sz="2000" dirty="0"/>
          </a:p>
        </p:txBody>
      </p:sp>
      <p:pic>
        <p:nvPicPr>
          <p:cNvPr id="4" name="Содержимое 3" descr="kashin_mostki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276543" y="2142859"/>
            <a:ext cx="3867457" cy="29041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686304" cy="6440510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Николай Сергеевич Никольский</a:t>
            </a:r>
            <a:br>
              <a:rPr lang="ru-RU" sz="2800" dirty="0" smtClean="0"/>
            </a:br>
            <a:r>
              <a:rPr lang="ru-RU" sz="2800" dirty="0" smtClean="0"/>
              <a:t>                 </a:t>
            </a:r>
            <a:r>
              <a:rPr lang="ru-RU" sz="2000" dirty="0" smtClean="0"/>
              <a:t>Родился в 1913г. в Серпухове, в семье служащего. Окончил техникум, после действующей службы стал в 1938г. партработником в Кашине, а затем секретарем Калининского обкома ВЛКСМ по пропаганде.</a:t>
            </a:r>
            <a:br>
              <a:rPr lang="ru-RU" sz="2000" dirty="0" smtClean="0"/>
            </a:br>
            <a:r>
              <a:rPr lang="ru-RU" sz="2000" dirty="0" smtClean="0"/>
              <a:t>                 Участник войны, награжден тремя орденами Красного Знамени, орденом Отечественной войны 1 степени и другими. Герой Советского Союза. После войны 20 лет находился на военно-политической службе. Окончил Ленинградский государственный университет и Академию Генерального штаба.</a:t>
            </a:r>
            <a:br>
              <a:rPr lang="ru-RU" sz="2000" dirty="0" smtClean="0"/>
            </a:br>
            <a:r>
              <a:rPr lang="ru-RU" sz="2000" dirty="0" smtClean="0"/>
              <a:t>                  Его книги: «До последнего дыхания», 2За линией фронта», «Тоня», «Дерзкий рейд», «Под Сталинградом».</a:t>
            </a:r>
            <a:br>
              <a:rPr lang="ru-RU" sz="2000" dirty="0" smtClean="0"/>
            </a:br>
            <a:r>
              <a:rPr lang="ru-RU" sz="2000" dirty="0" smtClean="0"/>
              <a:t>                  Повести: «Ночь на Днепре», «В 2-х битвах», «16 часов», «Бессмертный экипаж», «Моряки стояли на смерть», 2В огне битвы», «Комиссары</a:t>
            </a:r>
            <a:r>
              <a:rPr lang="ru-RU" sz="2800" dirty="0" smtClean="0"/>
              <a:t>».</a:t>
            </a:r>
            <a:endParaRPr lang="ru-RU" sz="2800" dirty="0"/>
          </a:p>
        </p:txBody>
      </p:sp>
      <p:pic>
        <p:nvPicPr>
          <p:cNvPr id="4" name="Содержимое 3" descr="Никольский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214942" y="785794"/>
            <a:ext cx="3786214" cy="53578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929322" cy="6858000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Василий Андреевич </a:t>
            </a:r>
            <a:r>
              <a:rPr lang="ru-RU" sz="2800" dirty="0" err="1" smtClean="0"/>
              <a:t>Приклонский</a:t>
            </a:r>
            <a:r>
              <a:rPr lang="ru-RU" sz="2800" dirty="0" smtClean="0"/>
              <a:t> /21 июня 1746- 26 октября 1789/                  </a:t>
            </a:r>
            <a:br>
              <a:rPr lang="ru-RU" sz="2800" dirty="0" smtClean="0"/>
            </a:br>
            <a:r>
              <a:rPr lang="ru-RU" sz="1800" dirty="0" smtClean="0"/>
              <a:t>                 Происходил из дворян </a:t>
            </a:r>
            <a:r>
              <a:rPr lang="ru-RU" sz="1800" dirty="0" err="1" smtClean="0"/>
              <a:t>Кашинского</a:t>
            </a:r>
            <a:r>
              <a:rPr lang="ru-RU" sz="1800" dirty="0" smtClean="0"/>
              <a:t> уезда. В 1760г. несколько его переводов были напечатаны в «Полезном увеселении». В годы учебы подружился с Я.И.Булгаковым, а позднее женился на его сестре.</a:t>
            </a:r>
            <a:br>
              <a:rPr lang="ru-RU" sz="1800" dirty="0" smtClean="0"/>
            </a:br>
            <a:r>
              <a:rPr lang="ru-RU" sz="1800" dirty="0" smtClean="0"/>
              <a:t>               12 лет провел в своем имении – сельце </a:t>
            </a:r>
            <a:r>
              <a:rPr lang="ru-RU" sz="1800" dirty="0" err="1" smtClean="0"/>
              <a:t>Щекотово</a:t>
            </a:r>
            <a:r>
              <a:rPr lang="ru-RU" sz="1800" dirty="0" smtClean="0"/>
              <a:t> </a:t>
            </a:r>
            <a:r>
              <a:rPr lang="ru-RU" sz="1800" dirty="0" err="1" smtClean="0"/>
              <a:t>Кашинского</a:t>
            </a:r>
            <a:r>
              <a:rPr lang="ru-RU" sz="1800" dirty="0" smtClean="0"/>
              <a:t> уезда – в обычных заботах и развлечениях помещика.</a:t>
            </a:r>
            <a:br>
              <a:rPr lang="ru-RU" sz="1800" dirty="0" smtClean="0"/>
            </a:br>
            <a:r>
              <a:rPr lang="ru-RU" sz="1800" dirty="0" smtClean="0"/>
              <a:t>               В 1777г. </a:t>
            </a:r>
            <a:r>
              <a:rPr lang="ru-RU" sz="1800" dirty="0" err="1" smtClean="0"/>
              <a:t>Приклонский</a:t>
            </a:r>
            <a:r>
              <a:rPr lang="ru-RU" sz="1800" dirty="0" smtClean="0"/>
              <a:t> пытался учредить в Кашине дворянское училище, но не сумел преодолеть невежество и косность.</a:t>
            </a:r>
            <a:br>
              <a:rPr lang="ru-RU" sz="1800" dirty="0" smtClean="0"/>
            </a:br>
            <a:r>
              <a:rPr lang="ru-RU" sz="1800" dirty="0" smtClean="0"/>
              <a:t>              Занимался переводами, которые печатает издатель Н.И.Новиков в журнале «Утренний свет». </a:t>
            </a:r>
            <a:r>
              <a:rPr lang="ru-RU" sz="1800" dirty="0" err="1" smtClean="0"/>
              <a:t>Приклонский</a:t>
            </a:r>
            <a:r>
              <a:rPr lang="ru-RU" sz="1800" dirty="0" smtClean="0"/>
              <a:t> останавливал свое внимание на произведениях нравоучительного содержания.</a:t>
            </a:r>
            <a:br>
              <a:rPr lang="ru-RU" sz="1800" dirty="0" smtClean="0"/>
            </a:br>
            <a:r>
              <a:rPr lang="ru-RU" sz="1800" dirty="0" smtClean="0"/>
              <a:t>             В 1779г. его избирают секретарем дворянства, а затем предлагают должность директора открывающегося в Твери дворянского училища. При училище открыл театр.</a:t>
            </a:r>
            <a:br>
              <a:rPr lang="ru-RU" sz="1800" dirty="0" smtClean="0"/>
            </a:br>
            <a:r>
              <a:rPr lang="ru-RU" sz="1800" dirty="0" smtClean="0"/>
              <a:t>             В 1781 уходит из училища, служит прокурором верхнего земского суда Тверского наместничества.</a:t>
            </a:r>
            <a:br>
              <a:rPr lang="ru-RU" sz="1800" dirty="0" smtClean="0"/>
            </a:br>
            <a:r>
              <a:rPr lang="ru-RU" sz="1800" dirty="0" smtClean="0"/>
              <a:t>             Им написано и в 1873г. издано «Генеральное соображение по Тверской губернии», которое преподнесено при Тверской карте государыне.</a:t>
            </a:r>
            <a:br>
              <a:rPr lang="ru-RU" sz="1800" dirty="0" smtClean="0"/>
            </a:br>
            <a:r>
              <a:rPr lang="ru-RU" sz="1800" dirty="0" smtClean="0"/>
              <a:t>              В 1785г. переведен в Новгород. Служит губернатором, был директором главного народного училища. Умер в чине статского советника.</a:t>
            </a:r>
            <a:endParaRPr lang="ru-RU" sz="1800" dirty="0"/>
          </a:p>
        </p:txBody>
      </p:sp>
      <p:pic>
        <p:nvPicPr>
          <p:cNvPr id="4" name="Содержимое 3" descr="Приклонский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900262" y="1285860"/>
            <a:ext cx="3129924" cy="392909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2500330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 Борис  Полевой                 </a:t>
            </a:r>
            <a:br>
              <a:rPr lang="ru-RU" sz="2800" dirty="0" smtClean="0"/>
            </a:br>
            <a:r>
              <a:rPr lang="ru-RU" sz="2800" dirty="0" smtClean="0"/>
              <a:t>               </a:t>
            </a:r>
            <a:r>
              <a:rPr lang="ru-RU" sz="2000" dirty="0" smtClean="0"/>
              <a:t>Был в Кашине зимой 1941г., приезжал в редакцию газеты «Пролетарская правда», / «Калининская правда», «Тверская жизнь» /, где когда-то работал. Редакция эвакуировалась в город Кашин и занимала три комнаты в помещении </a:t>
            </a:r>
            <a:r>
              <a:rPr lang="ru-RU" sz="2000" dirty="0" err="1" smtClean="0"/>
              <a:t>Кашинской</a:t>
            </a:r>
            <a:r>
              <a:rPr lang="ru-RU" sz="2000" dirty="0" smtClean="0"/>
              <a:t> редакции. /»</a:t>
            </a:r>
            <a:r>
              <a:rPr lang="ru-RU" sz="2000" dirty="0" err="1" smtClean="0"/>
              <a:t>Кашинская</a:t>
            </a:r>
            <a:r>
              <a:rPr lang="ru-RU" sz="2000" dirty="0" smtClean="0"/>
              <a:t> газета» 15 января 1997г./</a:t>
            </a:r>
            <a:br>
              <a:rPr lang="ru-RU" sz="2000" dirty="0" smtClean="0"/>
            </a:br>
            <a:r>
              <a:rPr lang="ru-RU" sz="2000" dirty="0" smtClean="0"/>
              <a:t>              В сборнике «Встречи на перекрестках» / «Или наброски с натуры» 14-61 /, есть очерк о А.Н.Белове «Господин Президент колхоза» /Приезжал в 1956 году/.    </a:t>
            </a:r>
            <a:endParaRPr lang="ru-RU" sz="2000" dirty="0"/>
          </a:p>
        </p:txBody>
      </p:sp>
      <p:pic>
        <p:nvPicPr>
          <p:cNvPr id="4" name="Содержимое 3" descr="ПОЛЕВОЙ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3585124" y="2857497"/>
            <a:ext cx="2225118" cy="271464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5" descr="демьян Бедный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642910" y="1500174"/>
            <a:ext cx="515934" cy="6674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Содержимое 5" descr="Кольцов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643042" y="1500175"/>
            <a:ext cx="462919" cy="6429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Содержимое 8" descr="Кублановский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428860" y="1500174"/>
            <a:ext cx="606509" cy="61136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3000396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Михаил </a:t>
            </a:r>
            <a:r>
              <a:rPr lang="ru-RU" sz="2800" dirty="0" err="1" smtClean="0"/>
              <a:t>Евграфович</a:t>
            </a:r>
            <a:r>
              <a:rPr lang="ru-RU" sz="2800" dirty="0" smtClean="0"/>
              <a:t> Салтыков-Щедрин /1826-1889/ </a:t>
            </a:r>
            <a:br>
              <a:rPr lang="ru-RU" sz="2800" dirty="0" smtClean="0"/>
            </a:br>
            <a:r>
              <a:rPr lang="ru-RU" sz="1800" dirty="0" smtClean="0"/>
              <a:t>              Родился 15/27/ января в с.Спасское </a:t>
            </a:r>
            <a:r>
              <a:rPr lang="ru-RU" sz="1800" dirty="0" err="1" smtClean="0"/>
              <a:t>Калязинского</a:t>
            </a:r>
            <a:r>
              <a:rPr lang="ru-RU" sz="1800" dirty="0" smtClean="0"/>
              <a:t> уезда.</a:t>
            </a:r>
            <a:br>
              <a:rPr lang="ru-RU" sz="1800" dirty="0" smtClean="0"/>
            </a:br>
            <a:r>
              <a:rPr lang="ru-RU" sz="1800" dirty="0" smtClean="0"/>
              <a:t>Его первыми воспитателями и учителем были крепостная нянька – Домна и крепостной живописец Павел Дмитриевич Соколов. Впечатления детства отражен6ы в «Господах Головлевых» и «Пошехонской старине». Учась в Московском дворянском институте и Царскосельском лицее, служа в Петербурге и даже из вятской ссылки, приезжал на родину.</a:t>
            </a:r>
            <a:br>
              <a:rPr lang="ru-RU" sz="1800" dirty="0" smtClean="0"/>
            </a:br>
            <a:r>
              <a:rPr lang="ru-RU" sz="1800" dirty="0" smtClean="0"/>
              <a:t>              В 1860-62г. – тверской вице-губернатор. Им возбуждено 22 уголовных дела. Выезжал для ревизии городского хозяйства в Бежецк, Весьегонск, Калязин, Кашин, </a:t>
            </a:r>
            <a:r>
              <a:rPr lang="ru-RU" sz="1800" dirty="0" err="1" smtClean="0"/>
              <a:t>Корчеву</a:t>
            </a:r>
            <a:r>
              <a:rPr lang="ru-RU" sz="1800" dirty="0" smtClean="0"/>
              <a:t>, Красный Холм. В произведениях сатирика часто упоминаются названия этих городов. В «Современной идиллии» находим сатирическое описание : </a:t>
            </a:r>
            <a:r>
              <a:rPr lang="ru-RU" sz="1800" dirty="0" err="1" smtClean="0"/>
              <a:t>Корчевы</a:t>
            </a:r>
            <a:r>
              <a:rPr lang="ru-RU" sz="1800" dirty="0" smtClean="0"/>
              <a:t>, Кашина, Бежецка и Тверской губернии в целом</a:t>
            </a:r>
            <a:endParaRPr lang="ru-RU" sz="1800" dirty="0"/>
          </a:p>
        </p:txBody>
      </p:sp>
      <p:pic>
        <p:nvPicPr>
          <p:cNvPr id="6" name="Содержимое 5" descr="Saltyk2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1214415" y="3500116"/>
            <a:ext cx="2643206" cy="3265138"/>
          </a:xfrm>
        </p:spPr>
      </p:pic>
      <p:pic>
        <p:nvPicPr>
          <p:cNvPr id="7" name="Содержимое 6" descr="schedrin1.gif"/>
          <p:cNvPicPr>
            <a:picLocks noGrp="1" noChangeAspect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>
          <a:xfrm>
            <a:off x="5357818" y="3500438"/>
            <a:ext cx="2643206" cy="324736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0009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 Василий Иванович Симаков /1879-1955/</a:t>
            </a:r>
            <a:br>
              <a:rPr lang="ru-RU" sz="2800" dirty="0" smtClean="0"/>
            </a:br>
            <a:r>
              <a:rPr lang="ru-RU" sz="1300" dirty="0" smtClean="0"/>
              <a:t>Родился в </a:t>
            </a:r>
            <a:r>
              <a:rPr lang="ru-RU" sz="1300" dirty="0" err="1" smtClean="0"/>
              <a:t>Челагино</a:t>
            </a:r>
            <a:r>
              <a:rPr lang="ru-RU" sz="1300" dirty="0" smtClean="0"/>
              <a:t> </a:t>
            </a:r>
            <a:r>
              <a:rPr lang="ru-RU" sz="1300" dirty="0" err="1" smtClean="0"/>
              <a:t>Кашинского</a:t>
            </a:r>
            <a:r>
              <a:rPr lang="ru-RU" sz="1300" dirty="0" smtClean="0"/>
              <a:t> уезда, там прожил всю свою жизнь.</a:t>
            </a:r>
            <a:br>
              <a:rPr lang="ru-RU" sz="1300" dirty="0" smtClean="0"/>
            </a:br>
            <a:r>
              <a:rPr lang="ru-RU" sz="1300" dirty="0" smtClean="0"/>
              <a:t>              Отец, мать, дед его были крепостными помещика Карабанова. Учился один год в сельской начальной школе.</a:t>
            </a:r>
            <a:br>
              <a:rPr lang="ru-RU" sz="1300" dirty="0" smtClean="0"/>
            </a:br>
            <a:r>
              <a:rPr lang="ru-RU" sz="1300" dirty="0" smtClean="0"/>
              <a:t>              В 1890г. в 10 лет отдают в люди – в услужение </a:t>
            </a:r>
            <a:r>
              <a:rPr lang="ru-RU" sz="1300" dirty="0" err="1" smtClean="0"/>
              <a:t>Кашинскому</a:t>
            </a:r>
            <a:r>
              <a:rPr lang="ru-RU" sz="1300" dirty="0" smtClean="0"/>
              <a:t> купцу </a:t>
            </a:r>
            <a:r>
              <a:rPr lang="ru-RU" sz="1300" dirty="0" err="1" smtClean="0"/>
              <a:t>ситцами.После</a:t>
            </a:r>
            <a:r>
              <a:rPr lang="ru-RU" sz="1300" dirty="0" smtClean="0"/>
              <a:t> его смерти перешел со всем торговым хозяйством к новому хозяину -  молодому купцу </a:t>
            </a:r>
            <a:r>
              <a:rPr lang="ru-RU" sz="1300" dirty="0" err="1" smtClean="0"/>
              <a:t>Н.П.Черенину</a:t>
            </a:r>
            <a:r>
              <a:rPr lang="ru-RU" sz="1300" dirty="0" smtClean="0"/>
              <a:t>, который был большим любителем книг, он открыл торговлю книгами. За продавца – Симаков. Начинает писать сам, посылает стихи, рассказы и заметки в газеты и журналы.</a:t>
            </a:r>
            <a:br>
              <a:rPr lang="ru-RU" sz="1300" dirty="0" smtClean="0"/>
            </a:br>
            <a:r>
              <a:rPr lang="ru-RU" sz="1300" dirty="0" smtClean="0"/>
              <a:t>             В 1906г. – «откровенная» статья «Голос из деревни». Ее напечатал петербургский журнал «Мирское дело». Жандармы стали следить.</a:t>
            </a:r>
            <a:br>
              <a:rPr lang="ru-RU" sz="1300" dirty="0" smtClean="0"/>
            </a:br>
            <a:r>
              <a:rPr lang="ru-RU" sz="1300" dirty="0" smtClean="0"/>
              <a:t>             В 1909г. арестовывают как неблагонадежного, ссылают в Вологодскую губернию. Здесь стал записывать песни и частушки.</a:t>
            </a:r>
            <a:br>
              <a:rPr lang="ru-RU" sz="1300" dirty="0" smtClean="0"/>
            </a:br>
            <a:r>
              <a:rPr lang="ru-RU" sz="1300" dirty="0" smtClean="0"/>
              <a:t>             В 1911г. возвращается из ссылки в </a:t>
            </a:r>
            <a:r>
              <a:rPr lang="ru-RU" sz="1300" dirty="0" err="1" smtClean="0"/>
              <a:t>Челагино</a:t>
            </a:r>
            <a:r>
              <a:rPr lang="ru-RU" sz="1300" dirty="0" smtClean="0"/>
              <a:t>.</a:t>
            </a:r>
            <a:br>
              <a:rPr lang="ru-RU" sz="1300" dirty="0" smtClean="0"/>
            </a:br>
            <a:r>
              <a:rPr lang="ru-RU" sz="1300" dirty="0" smtClean="0"/>
              <a:t>             В 1913г. выходит в Ярославле «Сборник деревенских частушек» и брошюра «Несколько слов о деревенских припевках, частушках», в которых ставит очень интересные вопросы: что такое частушка, каково историческое прошлое народной припевки, как смотрит народ на частушку и как она слагается.</a:t>
            </a:r>
            <a:br>
              <a:rPr lang="ru-RU" sz="1300" dirty="0" smtClean="0"/>
            </a:br>
            <a:r>
              <a:rPr lang="ru-RU" sz="1300" dirty="0" smtClean="0"/>
              <a:t>            В 20 лет окончил коммерческое училище со званием бухгалтера. В 1915г. окончил фельдшерскую школу. В 1919-20г. учился в Московском университете, на медицинском факультете. Известны его труды:</a:t>
            </a:r>
            <a:br>
              <a:rPr lang="ru-RU" sz="1300" dirty="0" smtClean="0"/>
            </a:br>
            <a:r>
              <a:rPr lang="ru-RU" sz="1300" dirty="0" smtClean="0"/>
              <a:t>«Деревенские песни и часту4шки» - 12 выпусков;</a:t>
            </a:r>
            <a:br>
              <a:rPr lang="ru-RU" sz="1300" dirty="0" smtClean="0"/>
            </a:br>
            <a:r>
              <a:rPr lang="ru-RU" sz="1300" dirty="0" smtClean="0"/>
              <a:t>«Жизнь крестьянской девушки – северянки по народным частушкам»;</a:t>
            </a:r>
            <a:br>
              <a:rPr lang="ru-RU" sz="1300" dirty="0" smtClean="0"/>
            </a:br>
            <a:r>
              <a:rPr lang="ru-RU" sz="1300" dirty="0" smtClean="0"/>
              <a:t>«Что такое частушка?»;</a:t>
            </a:r>
            <a:br>
              <a:rPr lang="ru-RU" sz="1300" dirty="0" smtClean="0"/>
            </a:br>
            <a:r>
              <a:rPr lang="ru-RU" sz="1300" dirty="0" smtClean="0"/>
              <a:t>«Народные песни и их составители»;</a:t>
            </a:r>
            <a:br>
              <a:rPr lang="ru-RU" sz="1300" dirty="0" smtClean="0"/>
            </a:br>
            <a:r>
              <a:rPr lang="ru-RU" sz="1300" dirty="0" smtClean="0"/>
              <a:t>«Москва в народном творчестве»;</a:t>
            </a:r>
            <a:br>
              <a:rPr lang="ru-RU" sz="1300" dirty="0" smtClean="0"/>
            </a:br>
            <a:r>
              <a:rPr lang="ru-RU" sz="1300" dirty="0" smtClean="0"/>
              <a:t>              Последние годы Симаков был занят систематизацией всех сборных им за многие годы наблюдений над живой русской речью. За несколько лет до смерти передал в институт языковедения АН СССР шесть машинописных томов систематизированных им материалов:</a:t>
            </a:r>
            <a:br>
              <a:rPr lang="ru-RU" sz="1300" dirty="0" smtClean="0"/>
            </a:br>
            <a:r>
              <a:rPr lang="ru-RU" sz="1300" dirty="0" smtClean="0"/>
              <a:t>1.Торговая поэзия.</a:t>
            </a:r>
            <a:br>
              <a:rPr lang="ru-RU" sz="1300" dirty="0" smtClean="0"/>
            </a:br>
            <a:r>
              <a:rPr lang="ru-RU" sz="1300" dirty="0" smtClean="0"/>
              <a:t>2.Заметки об условных, тайных и профессиональных языках.</a:t>
            </a:r>
            <a:br>
              <a:rPr lang="ru-RU" sz="1300" dirty="0" smtClean="0"/>
            </a:br>
            <a:r>
              <a:rPr lang="ru-RU" sz="1300" dirty="0" smtClean="0"/>
              <a:t>3.Синонимы в торговом быту.</a:t>
            </a:r>
            <a:br>
              <a:rPr lang="ru-RU" sz="1300" dirty="0" smtClean="0"/>
            </a:br>
            <a:r>
              <a:rPr lang="ru-RU" sz="1300" dirty="0" smtClean="0"/>
              <a:t>4.Торгово-бытовой словарь /разносчиков товара/ языка. Готовил богатейший словарь русских народных прозвищ. Высоко ценил труд Симакова С.И.Ожегов.</a:t>
            </a:r>
            <a:endParaRPr lang="ru-RU" sz="13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928826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 Александр Исаевич Солженицын        </a:t>
            </a:r>
            <a:br>
              <a:rPr lang="ru-RU" sz="2800" dirty="0" smtClean="0"/>
            </a:br>
            <a:r>
              <a:rPr lang="ru-RU" sz="2800" dirty="0" smtClean="0"/>
              <a:t>           </a:t>
            </a:r>
            <a:r>
              <a:rPr lang="ru-RU" sz="2200" dirty="0" smtClean="0"/>
              <a:t>Родился 11 декабря 1918г.</a:t>
            </a:r>
            <a:br>
              <a:rPr lang="ru-RU" sz="2200" dirty="0" smtClean="0"/>
            </a:br>
            <a:r>
              <a:rPr lang="ru-RU" sz="2200" dirty="0" smtClean="0"/>
              <a:t>           «2-8 сентября 1996г. гостил в Тверской2 области, собирал материал.</a:t>
            </a:r>
            <a:br>
              <a:rPr lang="ru-RU" sz="2200" dirty="0" smtClean="0"/>
            </a:br>
            <a:r>
              <a:rPr lang="ru-RU" sz="2200" dirty="0" smtClean="0"/>
              <a:t>           2-4 сентября он посещал Конаково, Кимры, Калязин, 5 сентября – Кашин. Встреча в библиотеке.</a:t>
            </a:r>
            <a:endParaRPr lang="ru-RU" sz="2200" dirty="0"/>
          </a:p>
        </p:txBody>
      </p:sp>
      <p:pic>
        <p:nvPicPr>
          <p:cNvPr id="4" name="Содержимое 3" descr="Солженицын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785786" y="2143116"/>
            <a:ext cx="3416900" cy="4093833"/>
          </a:xfrm>
        </p:spPr>
      </p:pic>
      <p:pic>
        <p:nvPicPr>
          <p:cNvPr id="6" name="Содержимое 5" descr="ais1.jpg"/>
          <p:cNvPicPr>
            <a:picLocks noGrp="1" noChangeAspect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>
          <a:xfrm>
            <a:off x="4500562" y="2214554"/>
            <a:ext cx="4060880" cy="400051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54296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Михаил Васильевич Хвастунов /псевдоним М.Васильев/ </a:t>
            </a:r>
            <a:br>
              <a:rPr lang="ru-RU" sz="2800" dirty="0" smtClean="0"/>
            </a:br>
            <a:r>
              <a:rPr lang="ru-RU" sz="2800" dirty="0" smtClean="0"/>
              <a:t>           </a:t>
            </a:r>
            <a:r>
              <a:rPr lang="ru-RU" sz="2200" dirty="0" smtClean="0"/>
              <a:t>Родился 6 ноября 1920г. умер 3 марта 1978г.</a:t>
            </a:r>
            <a:br>
              <a:rPr lang="ru-RU" sz="2200" dirty="0" smtClean="0"/>
            </a:br>
            <a:r>
              <a:rPr lang="ru-RU" sz="2200" dirty="0" smtClean="0"/>
              <a:t>Родился в Кашине, учился в школе № 1 до 10 лет. Сотрудничал в журнале «Юный техник», «Техника – молодежи», «Комсомольская правда». Написал более 30 книг и рассказов в достижениях науки и техники. «Репортаж  их ХХ! века», «Металл и человек», «Растения и человек», «Путешествие в космос» и другие.</a:t>
            </a:r>
            <a:endParaRPr lang="ru-RU" sz="2800" dirty="0"/>
          </a:p>
        </p:txBody>
      </p:sp>
      <p:pic>
        <p:nvPicPr>
          <p:cNvPr id="6" name="Содержимое 5" descr="P1030800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380972" y="3000372"/>
            <a:ext cx="4953032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Содержимое 6" descr="ksh6p.jpg"/>
          <p:cNvPicPr>
            <a:picLocks noGrp="1" noChangeAspect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>
          <a:xfrm>
            <a:off x="6000760" y="3000372"/>
            <a:ext cx="2534852" cy="37600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043626" cy="6440510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Илья Григорьевич Эренбург /1891 </a:t>
            </a:r>
            <a:br>
              <a:rPr lang="ru-RU" sz="2800" dirty="0" smtClean="0"/>
            </a:br>
            <a:r>
              <a:rPr lang="ru-RU" sz="2800" dirty="0" smtClean="0"/>
              <a:t>           </a:t>
            </a:r>
            <a:r>
              <a:rPr lang="ru-RU" sz="2000" dirty="0" smtClean="0"/>
              <a:t>«Вскоре после моего возвращения из Вильнюса, ко мне в гостиницу «Москва» пришла В.В.Константинова, преподавательница, жившая в Кашине, она рассказала, что ее дочь Инна была партизанкой и погибла в марте месяце. Вера Васильевна попросила меня прочитать дневник Инны. Я положил школьные тетрадки в ящик стола и вспомнил о них только два месяца спустя – было много газетной работы. Начав читать дневник, я не мог от них оторваться. Дневник начинался с 1938 года…»</a:t>
            </a:r>
            <a:br>
              <a:rPr lang="ru-RU" sz="2000" dirty="0" smtClean="0"/>
            </a:br>
            <a:r>
              <a:rPr lang="ru-RU" sz="2000" dirty="0" smtClean="0"/>
              <a:t>           «Я дал дневник Инны </a:t>
            </a:r>
            <a:r>
              <a:rPr lang="ru-RU" sz="2000" dirty="0" err="1" smtClean="0"/>
              <a:t>Э.Ю.Триоле</a:t>
            </a:r>
            <a:r>
              <a:rPr lang="ru-RU" sz="2000" dirty="0" smtClean="0"/>
              <a:t>, она перевела его на французский язык. Вышли переводы и в других странах. В 1958г. при автомобильной катастрофе погибла мать Инны. А отец живет в том же деревянном домике с </a:t>
            </a:r>
            <a:r>
              <a:rPr lang="ru-RU" sz="2000" dirty="0" err="1" smtClean="0"/>
              <a:t>Реной</a:t>
            </a:r>
            <a:r>
              <a:rPr lang="ru-RU" sz="2000" dirty="0" smtClean="0"/>
              <a:t>, со внуков, мальчик уже ходит в школу. Недавно я видел Александра Павловича, и, конечно, мы снова говорили об Ине…»</a:t>
            </a:r>
            <a:br>
              <a:rPr lang="ru-RU" sz="2000" dirty="0" smtClean="0"/>
            </a:br>
            <a:r>
              <a:rPr lang="ru-RU" sz="2000" dirty="0" smtClean="0"/>
              <a:t>И.Эренбург «Истоки героики / «Комсомольская правда» 5 ноября 1944/</a:t>
            </a:r>
            <a:br>
              <a:rPr lang="ru-RU" sz="2000" dirty="0" smtClean="0"/>
            </a:br>
            <a:r>
              <a:rPr lang="ru-RU" sz="2000" dirty="0" smtClean="0"/>
              <a:t>«Дневник и письма И.Константиновой» Калинин, 1957, предисловие И.Эренбурга.</a:t>
            </a:r>
            <a:endParaRPr lang="ru-RU" sz="2000" dirty="0"/>
          </a:p>
        </p:txBody>
      </p:sp>
      <p:pic>
        <p:nvPicPr>
          <p:cNvPr id="4" name="Содержимое 3" descr="ренбург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6429389" y="1857363"/>
            <a:ext cx="2634848" cy="351312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40000"/>
                <a:satMod val="350000"/>
              </a:schemeClr>
            </a:gs>
            <a:gs pos="9000">
              <a:schemeClr val="bg2">
                <a:tint val="40000"/>
                <a:satMod val="350000"/>
                <a:alpha val="0"/>
              </a:schemeClr>
            </a:gs>
            <a:gs pos="40000">
              <a:schemeClr val="bg2">
                <a:tint val="45000"/>
                <a:shade val="99000"/>
                <a:satMod val="350000"/>
              </a:schemeClr>
            </a:gs>
            <a:gs pos="100000">
              <a:schemeClr val="bg2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0"/>
            <a:ext cx="7229468" cy="500130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latin typeface="Georgia" pitchFamily="18" charset="0"/>
              </a:rPr>
              <a:t>КАРТА ГОРОДА КАШИНА</a:t>
            </a:r>
            <a:endParaRPr lang="ru-RU" sz="3600" dirty="0">
              <a:latin typeface="Georgia" pitchFamily="18" charset="0"/>
            </a:endParaRPr>
          </a:p>
        </p:txBody>
      </p:sp>
      <p:pic>
        <p:nvPicPr>
          <p:cNvPr id="4" name="Содержимое 3" descr="kashin.gif"/>
          <p:cNvPicPr>
            <a:picLocks noGrp="1" noChangeAspect="1"/>
          </p:cNvPicPr>
          <p:nvPr>
            <p:ph idx="1"/>
          </p:nvPr>
        </p:nvPicPr>
        <p:blipFill>
          <a:blip r:embed="rId2" cstate="email">
            <a:lum bright="-10000"/>
          </a:blip>
          <a:stretch>
            <a:fillRect/>
          </a:stretch>
        </p:blipFill>
        <p:spPr>
          <a:xfrm>
            <a:off x="142844" y="500042"/>
            <a:ext cx="8858280" cy="623219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428596" y="1571612"/>
            <a:ext cx="1762021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00" dirty="0" smtClean="0">
                <a:hlinkClick r:id="rId3" action="ppaction://hlinksldjump"/>
              </a:rPr>
              <a:t>СЕРГЕЙ  ПЕТРОВИЧ   АНТОНОВ </a:t>
            </a:r>
            <a:endParaRPr lang="ru-RU" sz="9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6440510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hlinkClick r:id="rId2" action="ppaction://hlinksldjump"/>
              </a:rPr>
              <a:t>СЕРГЕЙ  ПЕТРОВИЧ   АНТОНОВ 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1800" dirty="0" smtClean="0"/>
              <a:t>Сергей Петрович Антонов /род. в 1915/</a:t>
            </a:r>
            <a:br>
              <a:rPr lang="ru-RU" sz="1800" dirty="0" smtClean="0"/>
            </a:br>
            <a:r>
              <a:rPr lang="ru-RU" sz="1800" dirty="0" smtClean="0"/>
              <a:t>Известный писатель. Автор повестей «Дело было в </a:t>
            </a:r>
            <a:r>
              <a:rPr lang="ru-RU" sz="1800" dirty="0" err="1" smtClean="0"/>
              <a:t>Пенькове</a:t>
            </a:r>
            <a:r>
              <a:rPr lang="ru-RU" sz="1800" dirty="0" smtClean="0"/>
              <a:t>» /1956/, «Аленка», «</a:t>
            </a:r>
            <a:r>
              <a:rPr lang="ru-RU" sz="1800" dirty="0" err="1" smtClean="0"/>
              <a:t>Поддубенские</a:t>
            </a:r>
            <a:r>
              <a:rPr lang="ru-RU" sz="1800" dirty="0" smtClean="0"/>
              <a:t> частушки» /1950/, «Разорванный рубль» /1966/, «От первого лица..Рассказать о писателях, книгах и словах» /1973/.</a:t>
            </a:r>
            <a:br>
              <a:rPr lang="ru-RU" sz="1800" dirty="0" smtClean="0"/>
            </a:br>
            <a:r>
              <a:rPr lang="ru-RU" sz="1800" dirty="0" smtClean="0"/>
              <a:t>             Родился в Петрограде, но все сознательное детство прошло у деда, в </a:t>
            </a:r>
            <a:r>
              <a:rPr lang="ru-RU" sz="1800" dirty="0" err="1" smtClean="0"/>
              <a:t>д.Селихово</a:t>
            </a:r>
            <a:r>
              <a:rPr lang="ru-RU" sz="1800" dirty="0" smtClean="0"/>
              <a:t> </a:t>
            </a:r>
            <a:r>
              <a:rPr lang="ru-RU" sz="1800" dirty="0" err="1" smtClean="0"/>
              <a:t>Кашинского</a:t>
            </a:r>
            <a:r>
              <a:rPr lang="ru-RU" sz="1800" dirty="0" smtClean="0"/>
              <a:t> района, на берегу речушки </a:t>
            </a:r>
            <a:r>
              <a:rPr lang="ru-RU" sz="1800" dirty="0" err="1" smtClean="0"/>
              <a:t>Мурмышки</a:t>
            </a:r>
            <a:r>
              <a:rPr lang="ru-RU" sz="1800" dirty="0" smtClean="0"/>
              <a:t>.</a:t>
            </a:r>
            <a:br>
              <a:rPr lang="ru-RU" sz="1800" dirty="0" smtClean="0"/>
            </a:br>
            <a:r>
              <a:rPr lang="ru-RU" sz="1800" dirty="0" smtClean="0"/>
              <a:t>            С.Антонов, 1982 г.: «Деревню </a:t>
            </a:r>
            <a:r>
              <a:rPr lang="ru-RU" sz="1800" dirty="0" err="1" smtClean="0"/>
              <a:t>Селихово</a:t>
            </a:r>
            <a:r>
              <a:rPr lang="ru-RU" sz="1800" dirty="0" smtClean="0"/>
              <a:t> – я и теперь почитаю моей маленькой родиной. И олицетворяют эту мою маленькую  родину мама, дедушка Василий, отлично мастеривший грабли и корзины, и соседский мой ровесник, </a:t>
            </a:r>
            <a:r>
              <a:rPr lang="ru-RU" sz="1800" dirty="0" err="1" smtClean="0"/>
              <a:t>сорви-голова</a:t>
            </a:r>
            <a:r>
              <a:rPr lang="ru-RU" sz="1800" dirty="0" smtClean="0"/>
              <a:t> по имени Сашка…</a:t>
            </a:r>
            <a:br>
              <a:rPr lang="ru-RU" sz="1800" dirty="0" smtClean="0"/>
            </a:br>
            <a:r>
              <a:rPr lang="ru-RU" sz="1800" dirty="0" smtClean="0"/>
              <a:t>           …Главной теме, которую задала мне моя малая родины, - жизни и труду хлеборобов – я остался верен всю жизнь».</a:t>
            </a:r>
            <a:br>
              <a:rPr lang="ru-RU" sz="1800" dirty="0" smtClean="0"/>
            </a:br>
            <a:r>
              <a:rPr lang="ru-RU" sz="1800" dirty="0" smtClean="0"/>
              <a:t>           «В повести «Дело было в </a:t>
            </a:r>
            <a:r>
              <a:rPr lang="ru-RU" sz="1800" dirty="0" err="1" smtClean="0"/>
              <a:t>Пенькове</a:t>
            </a:r>
            <a:r>
              <a:rPr lang="ru-RU" sz="1800" dirty="0" smtClean="0"/>
              <a:t>» вставлена самодеятельная песенка о </a:t>
            </a:r>
            <a:r>
              <a:rPr lang="ru-RU" sz="1800" dirty="0" err="1" smtClean="0"/>
              <a:t>Манечке</a:t>
            </a:r>
            <a:r>
              <a:rPr lang="ru-RU" sz="1800" dirty="0" smtClean="0"/>
              <a:t> и Ванечке. Песенку эту напели мне </a:t>
            </a:r>
            <a:r>
              <a:rPr lang="ru-RU" sz="1800" dirty="0" err="1" smtClean="0"/>
              <a:t>селиховские</a:t>
            </a:r>
            <a:r>
              <a:rPr lang="ru-RU" sz="1800" dirty="0" smtClean="0"/>
              <a:t> девчата, а я воспроизвел ее в тексте».</a:t>
            </a:r>
            <a:br>
              <a:rPr lang="ru-RU" sz="1800" dirty="0" smtClean="0"/>
            </a:br>
            <a:r>
              <a:rPr lang="ru-RU" sz="1800" dirty="0" smtClean="0"/>
              <a:t>            Жил с родителями в Алма-Ате, участник войны. </a:t>
            </a:r>
            <a:r>
              <a:rPr lang="ru-RU" sz="1800" dirty="0" err="1" smtClean="0"/>
              <a:t>Гос.премия</a:t>
            </a:r>
            <a:r>
              <a:rPr lang="ru-RU" sz="1800" dirty="0" smtClean="0"/>
              <a:t> СССР в 1951.</a:t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4" name="Содержимое 3" descr="297996754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5865386" y="1785926"/>
            <a:ext cx="3212063" cy="358889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40000"/>
                <a:satMod val="350000"/>
              </a:schemeClr>
            </a:gs>
            <a:gs pos="40000">
              <a:schemeClr val="bg2">
                <a:tint val="45000"/>
                <a:shade val="99000"/>
                <a:satMod val="350000"/>
              </a:schemeClr>
            </a:gs>
            <a:gs pos="100000">
              <a:schemeClr val="bg2">
                <a:shade val="20000"/>
                <a:satMod val="255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6215106" cy="6583362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>Демьян Бедный /Ефим </a:t>
            </a:r>
            <a:r>
              <a:rPr lang="ru-RU" sz="3100" dirty="0" smtClean="0"/>
              <a:t>Алексеевич </a:t>
            </a:r>
            <a:r>
              <a:rPr lang="ru-RU" sz="3100" dirty="0"/>
              <a:t>Придворов/  /</a:t>
            </a:r>
            <a:r>
              <a:rPr lang="ru-RU" sz="3100" dirty="0" smtClean="0"/>
              <a:t>1883-1945/ </a:t>
            </a:r>
            <a:r>
              <a:rPr lang="ru-RU" sz="1600" dirty="0" smtClean="0"/>
              <a:t>Весной 1919 г. ЦК партии направил Д.Бедного в Тверскую губернию для знакомства с практикой советской работы. В мае того же года поэт посетил Весьегонск, Калязин, Кашин, десятки деревень и сел губернии. В «Правде» за 1919 год были опубликованы очерки «Золотое поле» - своеобразный отчет о поездке в тверские края /собрание сочинений т.8/.</a:t>
            </a:r>
            <a:br>
              <a:rPr lang="ru-RU" sz="1600" dirty="0" smtClean="0"/>
            </a:br>
            <a:r>
              <a:rPr lang="ru-RU" sz="1600" dirty="0" smtClean="0"/>
              <a:t>            «Город ве5сь потонул в зелени. Среди зелени красиво вырезываются большими колокольнями 3 монастыря и 29 церквей – результат религиозной конкуренции бывших </a:t>
            </a:r>
            <a:r>
              <a:rPr lang="ru-RU" sz="1600" dirty="0" err="1" smtClean="0"/>
              <a:t>кашинских</a:t>
            </a:r>
            <a:r>
              <a:rPr lang="ru-RU" sz="1600" dirty="0" smtClean="0"/>
              <a:t> купцов. Где церковь, там и трактиры. Было здесь прежде 11 трактиров, три главных трактира: «Петербург», «Бологое», «Москва». Купцы начинали ехать «по </a:t>
            </a:r>
            <a:r>
              <a:rPr lang="ru-RU" sz="1600" dirty="0" err="1" smtClean="0"/>
              <a:t>рюмашечке</a:t>
            </a:r>
            <a:r>
              <a:rPr lang="ru-RU" sz="1600" dirty="0" smtClean="0"/>
              <a:t>» один из «Петербурга» в «Москву», другой из «Москвы» в «Петербург». В «Бологом» проходила встреча и завершение. Дразнили волка в клетке, поили водкой двух медведей. Один медведь вырвался в город и наделал беды».</a:t>
            </a:r>
            <a:br>
              <a:rPr lang="ru-RU" sz="1600" dirty="0" smtClean="0"/>
            </a:br>
            <a:r>
              <a:rPr lang="ru-RU" sz="1600" dirty="0" smtClean="0"/>
              <a:t>            Посетил вместе с группой московских студентов уездный исполком, школы, библиотеки, детские сады Кашина. Отметил, что в городе 6 новых библиотек, по уезду 36 школ  1 ступени, 16 – 2 ступени. </a:t>
            </a:r>
            <a:br>
              <a:rPr lang="ru-RU" sz="1600" dirty="0" smtClean="0"/>
            </a:br>
            <a:r>
              <a:rPr lang="ru-RU" sz="1600" dirty="0" smtClean="0"/>
              <a:t>           Д.Бедный пришел в литературу в 1911г., напечатав стих «О Демьяне Бедном, мужике вредном» в газете «Звезда». Сотрудничал в газете «Правда».</a:t>
            </a:r>
            <a:br>
              <a:rPr lang="ru-RU" sz="1600" dirty="0" smtClean="0"/>
            </a:br>
            <a:endParaRPr lang="ru-RU" sz="1600" dirty="0"/>
          </a:p>
        </p:txBody>
      </p:sp>
      <p:pic>
        <p:nvPicPr>
          <p:cNvPr id="7" name="Содержимое 6" descr="демьян Бедный1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6572264" y="3571876"/>
            <a:ext cx="2143140" cy="30825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Содержимое 5" descr="демьян Бедный.jpg"/>
          <p:cNvPicPr>
            <a:picLocks noGrp="1" noChangeAspect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>
          <a:xfrm>
            <a:off x="6572264" y="500042"/>
            <a:ext cx="2153477" cy="27860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</p:spPr>
        <p:txBody>
          <a:bodyPr>
            <a:normAutofit fontScale="90000"/>
          </a:bodyPr>
          <a:lstStyle/>
          <a:p>
            <a:r>
              <a:rPr lang="ru-RU" sz="2800" dirty="0"/>
              <a:t>Виктор  </a:t>
            </a:r>
            <a:r>
              <a:rPr lang="ru-RU" sz="2800" dirty="0" err="1" smtClean="0"/>
              <a:t>Дворяшин</a:t>
            </a:r>
            <a:r>
              <a:rPr lang="ru-RU" sz="2800" dirty="0" smtClean="0"/>
              <a:t>  </a:t>
            </a:r>
            <a:br>
              <a:rPr lang="ru-RU" sz="2800" dirty="0" smtClean="0"/>
            </a:br>
            <a:r>
              <a:rPr lang="ru-RU" sz="2800" dirty="0" smtClean="0"/>
              <a:t> </a:t>
            </a:r>
            <a:r>
              <a:rPr lang="ru-RU" sz="2000" dirty="0" smtClean="0"/>
              <a:t>В книге «У истоков русской советской литературы 1917-22 гг.», есть положительный отзыв на творчество поэта из Кашина Виктора </a:t>
            </a:r>
            <a:r>
              <a:rPr lang="ru-RU" sz="2000" dirty="0" err="1" smtClean="0"/>
              <a:t>Дворяшина</a:t>
            </a:r>
            <a:r>
              <a:rPr lang="ru-RU" sz="2000" dirty="0" smtClean="0"/>
              <a:t> / псевдоним – Олег Полярный/. Популярна была его книга «В преддверии 1914 года». </a:t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4" name="Содержимое 3" descr="salov_1b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071538" y="1714488"/>
            <a:ext cx="6858015" cy="51435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285884"/>
          </a:xfrm>
        </p:spPr>
        <p:txBody>
          <a:bodyPr>
            <a:noAutofit/>
          </a:bodyPr>
          <a:lstStyle/>
          <a:p>
            <a:r>
              <a:rPr lang="ru-RU" sz="2800" dirty="0" err="1" smtClean="0"/>
              <a:t>Ю.Б.Капусто</a:t>
            </a:r>
            <a:r>
              <a:rPr lang="ru-RU" sz="1800" dirty="0" smtClean="0"/>
              <a:t> </a:t>
            </a:r>
            <a:br>
              <a:rPr lang="ru-RU" sz="1800" dirty="0" smtClean="0"/>
            </a:br>
            <a:r>
              <a:rPr lang="ru-RU" sz="2000" dirty="0" smtClean="0"/>
              <a:t>Книга «Течение жизни» - 1987г.</a:t>
            </a:r>
            <a:br>
              <a:rPr lang="ru-RU" sz="2000" dirty="0" smtClean="0"/>
            </a:br>
            <a:r>
              <a:rPr lang="ru-RU" sz="2000" dirty="0" smtClean="0"/>
              <a:t>Воспоминания о поездке в В.Троицу, где познакомилась с библиотекой М.И.Калинина</a:t>
            </a:r>
            <a:r>
              <a:rPr lang="ru-RU" sz="1050" dirty="0" smtClean="0"/>
              <a:t>.</a:t>
            </a:r>
            <a:br>
              <a:rPr lang="ru-RU" sz="1050" dirty="0" smtClean="0"/>
            </a:br>
            <a:endParaRPr lang="ru-RU" sz="1050" dirty="0"/>
          </a:p>
        </p:txBody>
      </p:sp>
      <p:pic>
        <p:nvPicPr>
          <p:cNvPr id="4" name="Содержимое 3" descr="voskres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071538" y="1428736"/>
            <a:ext cx="6858048" cy="51435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14290"/>
            <a:ext cx="5643602" cy="6357982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>Михаил </a:t>
            </a:r>
            <a:r>
              <a:rPr lang="ru-RU" sz="3100" dirty="0" err="1"/>
              <a:t>Ефимофич</a:t>
            </a:r>
            <a:r>
              <a:rPr lang="ru-RU" sz="3100" dirty="0"/>
              <a:t> Кольцов /журналист/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600" dirty="0"/>
              <a:t> Родился в Киеве в семье простого ремесленника, Ефима Фридлянда. Семья приехала в </a:t>
            </a:r>
            <a:r>
              <a:rPr lang="ru-RU" sz="1600" dirty="0" err="1"/>
              <a:t>Белосток</a:t>
            </a:r>
            <a:r>
              <a:rPr lang="ru-RU" sz="1600" dirty="0"/>
              <a:t>, где он окончил ремесленное училище.</a:t>
            </a:r>
            <a:br>
              <a:rPr lang="ru-RU" sz="1600" dirty="0"/>
            </a:br>
            <a:r>
              <a:rPr lang="ru-RU" sz="1600" dirty="0"/>
              <a:t>             Журналист газеты «Правда», работал в  РОСТА, писал фельетоны, дружил с Маяковским.</a:t>
            </a:r>
            <a:br>
              <a:rPr lang="ru-RU" sz="1600" dirty="0"/>
            </a:br>
            <a:r>
              <a:rPr lang="ru-RU" sz="1600" dirty="0"/>
              <a:t>            В гражданскую войну на Западном и Юго-Западном фронтах. В «Правде» опубликованы фельетоны «Махно», «Дан» и другие.</a:t>
            </a:r>
            <a:br>
              <a:rPr lang="ru-RU" sz="1600" dirty="0"/>
            </a:br>
            <a:r>
              <a:rPr lang="ru-RU" sz="1600" dirty="0"/>
              <a:t>            В 1923 г. был инициатором издания журнала «Огонек», который редактирует. В круг его знакомых входят </a:t>
            </a:r>
            <a:r>
              <a:rPr lang="ru-RU" sz="1600" dirty="0" err="1"/>
              <a:t>А.Луночарский</a:t>
            </a:r>
            <a:r>
              <a:rPr lang="ru-RU" sz="1600" dirty="0"/>
              <a:t>, Д.Рид, </a:t>
            </a:r>
            <a:r>
              <a:rPr lang="ru-RU" sz="1600" dirty="0" err="1"/>
              <a:t>Л.Рейснер</a:t>
            </a:r>
            <a:r>
              <a:rPr lang="ru-RU" sz="1600" dirty="0"/>
              <a:t>, Д.Бедный, И.Ильф и Е.Петров, В.Катаев, </a:t>
            </a:r>
            <a:r>
              <a:rPr lang="ru-RU" sz="1600" dirty="0" err="1"/>
              <a:t>Кукрыниксы</a:t>
            </a:r>
            <a:r>
              <a:rPr lang="ru-RU" sz="1600" dirty="0"/>
              <a:t>. </a:t>
            </a:r>
            <a:br>
              <a:rPr lang="ru-RU" sz="1600" dirty="0"/>
            </a:br>
            <a:r>
              <a:rPr lang="ru-RU" sz="1600" dirty="0"/>
              <a:t>            Предисловие к Испанскому дневнику писали А.Толстой, и А.Фадеев. Дружил с Ф.Ф.Раскольниковым, знаком со Сталиным. 13 </a:t>
            </a:r>
            <a:r>
              <a:rPr lang="ru-RU" sz="1600" dirty="0" err="1"/>
              <a:t>джекабря</a:t>
            </a:r>
            <a:r>
              <a:rPr lang="ru-RU" sz="1600" dirty="0"/>
              <a:t> 1937г. – арестован. 2 февраля 1940г. расстрелян.</a:t>
            </a:r>
            <a:br>
              <a:rPr lang="ru-RU" sz="1600" dirty="0"/>
            </a:br>
            <a:r>
              <a:rPr lang="ru-RU" sz="1600" dirty="0"/>
              <a:t>           Его брат, художник-карикатурист Борис Ефимов долго пытался узнать о судьбе брата. Кольцов реабилитирован в 1957 году. /См.книгу «Михаил Кольцов. Каким он был?/</a:t>
            </a:r>
            <a:br>
              <a:rPr lang="ru-RU" sz="1600" dirty="0"/>
            </a:br>
            <a:r>
              <a:rPr lang="ru-RU" sz="1600" dirty="0"/>
              <a:t>           В 1936 г. Кольцов побывал в Кашине. Отчет об этой поездке «О маленьком городе», в книге «Избранные произведения» т.1.</a:t>
            </a:r>
          </a:p>
        </p:txBody>
      </p:sp>
      <p:pic>
        <p:nvPicPr>
          <p:cNvPr id="6" name="Содержимое 5" descr="Кольцов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6000760" y="1785926"/>
            <a:ext cx="2786082" cy="38695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Юрий </a:t>
            </a:r>
            <a:r>
              <a:rPr lang="ru-RU" sz="2800" dirty="0" err="1"/>
              <a:t>Кублановский</a:t>
            </a:r>
            <a:r>
              <a:rPr lang="ru-RU" sz="2800" dirty="0"/>
              <a:t>  </a:t>
            </a:r>
            <a:r>
              <a:rPr lang="ru-RU" sz="1800" dirty="0"/>
              <a:t>- поэт</a:t>
            </a:r>
            <a:r>
              <a:rPr lang="ru-RU" sz="1800" dirty="0" smtClean="0"/>
              <a:t>. 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> Посетил Кашин 5 июня 1998г.  В библиотеку подарил книгу стихов «Числа».</a:t>
            </a:r>
            <a:br>
              <a:rPr lang="ru-RU" sz="1800" dirty="0"/>
            </a:br>
            <a:r>
              <a:rPr lang="ru-RU" sz="1200" dirty="0"/>
              <a:t> </a:t>
            </a:r>
          </a:p>
        </p:txBody>
      </p:sp>
      <p:pic>
        <p:nvPicPr>
          <p:cNvPr id="10" name="Содержимое 9" descr="kublanovski.jpg"/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>
          <a:xfrm>
            <a:off x="5214942" y="1714488"/>
            <a:ext cx="3134165" cy="432913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Содержимое 8" descr="Кублановский.jpg"/>
          <p:cNvPicPr>
            <a:picLocks noGrp="1" noChangeAspect="1"/>
          </p:cNvPicPr>
          <p:nvPr>
            <p:ph sz="half" idx="1"/>
          </p:nvPr>
        </p:nvPicPr>
        <p:blipFill>
          <a:blip r:embed="rId3" cstate="email"/>
          <a:stretch>
            <a:fillRect/>
          </a:stretch>
        </p:blipFill>
        <p:spPr>
          <a:xfrm>
            <a:off x="568490" y="1785926"/>
            <a:ext cx="4181391" cy="421484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333</TotalTime>
  <Words>186</Words>
  <Application>Microsoft Office PowerPoint</Application>
  <PresentationFormat>Экран (4:3)</PresentationFormat>
  <Paragraphs>24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Литературный путеводитель по городу Кашин</vt:lpstr>
      <vt:lpstr>Слайд 2</vt:lpstr>
      <vt:lpstr>КАРТА ГОРОДА КАШИНА</vt:lpstr>
      <vt:lpstr>СЕРГЕЙ  ПЕТРОВИЧ   АНТОНОВ  Сергей Петрович Антонов /род. в 1915/ Известный писатель. Автор повестей «Дело было в Пенькове» /1956/, «Аленка», «Поддубенские частушки» /1950/, «Разорванный рубль» /1966/, «От первого лица..Рассказать о писателях, книгах и словах» /1973/.              Родился в Петрограде, но все сознательное детство прошло у деда, в д.Селихово Кашинского района, на берегу речушки Мурмышки.             С.Антонов, 1982 г.: «Деревню Селихово – я и теперь почитаю моей маленькой родиной. И олицетворяют эту мою маленькую  родину мама, дедушка Василий, отлично мастеривший грабли и корзины, и соседский мой ровесник, сорви-голова по имени Сашка…            …Главной теме, которую задала мне моя малая родины, - жизни и труду хлеборобов – я остался верен всю жизнь».            «В повести «Дело было в Пенькове» вставлена самодеятельная песенка о Манечке и Ванечке. Песенку эту напели мне селиховские девчата, а я воспроизвел ее в тексте».             Жил с родителями в Алма-Ате, участник войны. Гос.премия СССР в 1951. </vt:lpstr>
      <vt:lpstr>Демьян Бедный /Ефим Алексеевич Придворов/  /1883-1945/ Весной 1919 г. ЦК партии направил Д.Бедного в Тверскую губернию для знакомства с практикой советской работы. В мае того же года поэт посетил Весьегонск, Калязин, Кашин, десятки деревень и сел губернии. В «Правде» за 1919 год были опубликованы очерки «Золотое поле» - своеобразный отчет о поездке в тверские края /собрание сочинений т.8/.             «Город ве5сь потонул в зелени. Среди зелени красиво вырезываются большими колокольнями 3 монастыря и 29 церквей – результат религиозной конкуренции бывших кашинских купцов. Где церковь, там и трактиры. Было здесь прежде 11 трактиров, три главных трактира: «Петербург», «Бологое», «Москва». Купцы начинали ехать «по рюмашечке» один из «Петербурга» в «Москву», другой из «Москвы» в «Петербург». В «Бологом» проходила встреча и завершение. Дразнили волка в клетке, поили водкой двух медведей. Один медведь вырвался в город и наделал беды».             Посетил вместе с группой московских студентов уездный исполком, школы, библиотеки, детские сады Кашина. Отметил, что в городе 6 новых библиотек, по уезду 36 школ  1 ступени, 16 – 2 ступени.             Д.Бедный пришел в литературу в 1911г., напечатав стих «О Демьяне Бедном, мужике вредном» в газете «Звезда». Сотрудничал в газете «Правда». </vt:lpstr>
      <vt:lpstr>Виктор  Дворяшин    В книге «У истоков русской советской литературы 1917-22 гг.», есть положительный отзыв на творчество поэта из Кашина Виктора Дворяшина / псевдоним – Олег Полярный/. Популярна была его книга «В преддверии 1914 года».  </vt:lpstr>
      <vt:lpstr>Ю.Б.Капусто  Книга «Течение жизни» - 1987г. Воспоминания о поездке в В.Троицу, где познакомилась с библиотекой М.И.Калинина. </vt:lpstr>
      <vt:lpstr>Михаил Ефимофич Кольцов /журналист/  Родился в Киеве в семье простого ремесленника, Ефима Фридлянда. Семья приехала в Белосток, где он окончил ремесленное училище.              Журналист газеты «Правда», работал в  РОСТА, писал фельетоны, дружил с Маяковским.             В гражданскую войну на Западном и Юго-Западном фронтах. В «Правде» опубликованы фельетоны «Махно», «Дан» и другие.             В 1923 г. был инициатором издания журнала «Огонек», который редактирует. В круг его знакомых входят А.Луночарский, Д.Рид, Л.Рейснер, Д.Бедный, И.Ильф и Е.Петров, В.Катаев, Кукрыниксы.              Предисловие к Испанскому дневнику писали А.Толстой, и А.Фадеев. Дружил с Ф.Ф.Раскольниковым, знаком со Сталиным. 13 джекабря 1937г. – арестован. 2 февраля 1940г. расстрелян.            Его брат, художник-карикатурист Борис Ефимов долго пытался узнать о судьбе брата. Кольцов реабилитирован в 1957 году. /См.книгу «Михаил Кольцов. Каким он был?/            В 1936 г. Кольцов побывал в Кашине. Отчет об этой поездке «О маленьком городе», в книге «Избранные произведения» т.1.</vt:lpstr>
      <vt:lpstr>Юрий Кублановский  - поэт.   Посетил Кашин 5 июня 1998г.  В библиотеку подарил книгу стихов «Числа».  </vt:lpstr>
      <vt:lpstr>Александр Петрович Куницын /1783-1840/  Юрист, педагог, просветитель, родился в с.Кой Кашинского уезда /ныне Сонковский район/. Учился в Кашинском духовном училище /1797-1799/, в Тверской духовной семинарии, в Петербургском педагогическом институте. в 1811-1817 адъютант-профессор в Царскосельском лицее, затем профессор «общих прав» в Главном педагогическом институте /в 1819г. преобразован в университет/.Автор многих трудов по истории права.                 Куницын А.П. оказал большое влияние на мировоззрение А.С.Пушкина и декабристов. Своими лекциями старался привить своим лецеистам свободолюбие, идеалы просветительства, зажечь ненависть к тирании, обосновать право народа на борьбу с угнетателями. Все это он излагал в блестящих лекциях по философии, праву и политической экономии. Лекционный курс Куницына был опубликован под заголовком «Право естественное». Лицейское начальство и царские чиновники усмотрели крамолу в куниценской книге. Она была изъята, как противоречащая истинам христианства, а ее автор в 1821 г. отстранен от преподавания .                   Куницыну дань сердца и вина!                   Он создал нас, он воспитал наш пламень.                   Поставлен им краеугольный камень,                   Им чистая лампада возжена.                   Литература: Грот.  Я.»Пушкин и его лицейские товарищи и наставники», СПб, 1899 г. Смирнов Ф.Н. Мировоззрение А.П.Куницына «Вестник московского университета, серия философии и экономики» 1963 г. № 5. </vt:lpstr>
      <vt:lpstr>Гайда Рейнгольдовна Лагздынь  Родилась в 1930 г.в Ленинграде. Окончила химико-биологический факультет Калининского пединститута /1952/. Работала в Неклюдовской средней школе – учителем Кимрского района /1952-53/, ШРМ Калинина /1953 -1983/. Руководит с 1986 г.авторским детским театром при Дворце профсоюзов. Член СП СССР /1980/.           Книги для детей :»Веселые песенки», «Играю Я!»,  «Собрались в кружок подружки», «Целый день у нас работа», «Нам светит солнце Ласково», «Послушные зайчата», «Тайна зеленого золота» и другие.            Была в Кашине, встречалась с детьми в детской библиотеке</vt:lpstr>
      <vt:lpstr>Татьяна Ивановна Манухина/1885-1962/  Журналистка и писательница. /Урожденная Крундышева/, жена врача Ивана Манухина, который в Италии лечил М.Горького.           В ее письмах 30-х годах к В.Буниной много известных фамилий.           Под псевдонимом Т.Томанин – опубликован в 1933 г. роман «Отечество».           В 1954 г.вышла книга «Святая благоверная княгиня Анна Кашинская. Книга вышла во Франции в издательстве «Имка-пресс», в Кашин книгу привез посол Франции Клод Круай в 199/2/,/3/ и внук Б.К.Зайцева. </vt:lpstr>
      <vt:lpstr> Петр Кононович Меньков   Военный деятель, писатель, генерал-лейтенант. Родился в Кашине. В 1833 г. окончил 1-й кадетский корпус и был выпущен прапорщиком в артиллерию.            Окончил Академию ген.штаба, служил в войсках 4-го пехотного корпуса. Участник подавления революции в Венгрии /1849г./ и Крымской войны /1853-56гг./              В 1856-58 – начальник штаба 2-пехотного корпуса. С 1859 г. редактировал журнал «Военный сборник» с 1867 г. – газету «Русский инвалид» /до 1872/.             На протяжении всей службы вел дневник, собирал интересные документы. В 1898г. в Санкт-Петербурге были изданы сочинения «Записки П.К.Менькова» в 3-х томах.</vt:lpstr>
      <vt:lpstr>А.Михайлов /или Измайлов/ - баснописец Твери                          О Кашин, Кашин – городок,                         Царьграда уголок,                         Но город Кашин – чудо!                         Одно в нем только худо,                          Что Терликов, купец,                         Вин славных продавец –                         Большой скупец,                         Что против совести и меры                         Нередко делает обвесы и обмеры,                         Но Бог простит ему грехи,                         Когда он у собору                         Построит колокольню с гору!                                               /середина 19 века 1830-67/</vt:lpstr>
      <vt:lpstr>Юрий Маркович Нагибин /1920-1994/   В годы войны был на Калининском фронте, под Торжком.                     29 августа 1963 г. на охоте. В дневнике читаем: «Был на охоте в Калининской области.                    30 мая 1965г. был в Бежецке и районе.                    28 июня 1982г. -  Калязин и его окрестности.                    В Кашин приехал не один, с Гиппиусом. Встретился с Пиксайкиной, директором музея, которая познакомила их с городом, пригласила в гости. </vt:lpstr>
      <vt:lpstr> Николай Васильевич Неведомский /1791-1853/   Писатель. Родился в с.Зобнино, участник войны 1812г. и заграничных походов русской армии /1813-1814/. В битве под Дессау был ранен и взят в плен. Уволившись с военной службы /1821/ жил в своем имении Зобнино, занимался литературным трудом. У него немало песен, поэм, басен. Печатался в журналах «Современник», «Сын Отечества». Некоторые  его произведения издавались отдельными книгами: «Басни и сказки», «Элиада» и другие.</vt:lpstr>
      <vt:lpstr>Николай Сергеевич Никольский                  Родился в 1913г. в Серпухове, в семье служащего. Окончил техникум, после действующей службы стал в 1938г. партработником в Кашине, а затем секретарем Калининского обкома ВЛКСМ по пропаганде.                  Участник войны, награжден тремя орденами Красного Знамени, орденом Отечественной войны 1 степени и другими. Герой Советского Союза. После войны 20 лет находился на военно-политической службе. Окончил Ленинградский государственный университет и Академию Генерального штаба.                   Его книги: «До последнего дыхания», 2За линией фронта», «Тоня», «Дерзкий рейд», «Под Сталинградом».                   Повести: «Ночь на Днепре», «В 2-х битвах», «16 часов», «Бессмертный экипаж», «Моряки стояли на смерть», 2В огне битвы», «Комиссары».</vt:lpstr>
      <vt:lpstr>Василий Андреевич Приклонский /21 июня 1746- 26 октября 1789/                                    Происходил из дворян Кашинского уезда. В 1760г. несколько его переводов были напечатаны в «Полезном увеселении». В годы учебы подружился с Я.И.Булгаковым, а позднее женился на его сестре.                12 лет провел в своем имении – сельце Щекотово Кашинского уезда – в обычных заботах и развлечениях помещика.                В 1777г. Приклонский пытался учредить в Кашине дворянское училище, но не сумел преодолеть невежество и косность.               Занимался переводами, которые печатает издатель Н.И.Новиков в журнале «Утренний свет». Приклонский останавливал свое внимание на произведениях нравоучительного содержания.              В 1779г. его избирают секретарем дворянства, а затем предлагают должность директора открывающегося в Твери дворянского училища. При училище открыл театр.              В 1781 уходит из училища, служит прокурором верхнего земского суда Тверского наместничества.              Им написано и в 1873г. издано «Генеральное соображение по Тверской губернии», которое преподнесено при Тверской карте государыне.               В 1785г. переведен в Новгород. Служит губернатором, был директором главного народного училища. Умер в чине статского советника.</vt:lpstr>
      <vt:lpstr> Борис  Полевой                                 Был в Кашине зимой 1941г., приезжал в редакцию газеты «Пролетарская правда», / «Калининская правда», «Тверская жизнь» /, где когда-то работал. Редакция эвакуировалась в город Кашин и занимала три комнаты в помещении Кашинской редакции. /»Кашинская газета» 15 января 1997г./               В сборнике «Встречи на перекрестках» / «Или наброски с натуры» 14-61 /, есть очерк о А.Н.Белове «Господин Президент колхоза» /Приезжал в 1956 году/.    </vt:lpstr>
      <vt:lpstr>Михаил Евграфович Салтыков-Щедрин /1826-1889/                Родился 15/27/ января в с.Спасское Калязинского уезда. Его первыми воспитателями и учителем были крепостная нянька – Домна и крепостной живописец Павел Дмитриевич Соколов. Впечатления детства отражен6ы в «Господах Головлевых» и «Пошехонской старине». Учась в Московском дворянском институте и Царскосельском лицее, служа в Петербурге и даже из вятской ссылки, приезжал на родину.               В 1860-62г. – тверской вице-губернатор. Им возбуждено 22 уголовных дела. Выезжал для ревизии городского хозяйства в Бежецк, Весьегонск, Калязин, Кашин, Корчеву, Красный Холм. В произведениях сатирика часто упоминаются названия этих городов. В «Современной идиллии» находим сатирическое описание : Корчевы, Кашина, Бежецка и Тверской губернии в целом</vt:lpstr>
      <vt:lpstr> Василий Иванович Симаков /1879-1955/ Родился в Челагино Кашинского уезда, там прожил всю свою жизнь.               Отец, мать, дед его были крепостными помещика Карабанова. Учился один год в сельской начальной школе.               В 1890г. в 10 лет отдают в люди – в услужение Кашинскому купцу ситцами.После его смерти перешел со всем торговым хозяйством к новому хозяину -  молодому купцу Н.П.Черенину, который был большим любителем книг, он открыл торговлю книгами. За продавца – Симаков. Начинает писать сам, посылает стихи, рассказы и заметки в газеты и журналы.              В 1906г. – «откровенная» статья «Голос из деревни». Ее напечатал петербургский журнал «Мирское дело». Жандармы стали следить.              В 1909г. арестовывают как неблагонадежного, ссылают в Вологодскую губернию. Здесь стал записывать песни и частушки.              В 1911г. возвращается из ссылки в Челагино.              В 1913г. выходит в Ярославле «Сборник деревенских частушек» и брошюра «Несколько слов о деревенских припевках, частушках», в которых ставит очень интересные вопросы: что такое частушка, каково историческое прошлое народной припевки, как смотрит народ на частушку и как она слагается.             В 20 лет окончил коммерческое училище со званием бухгалтера. В 1915г. окончил фельдшерскую школу. В 1919-20г. учился в Московском университете, на медицинском факультете. Известны его труды: «Деревенские песни и часту4шки» - 12 выпусков; «Жизнь крестьянской девушки – северянки по народным частушкам»; «Что такое частушка?»; «Народные песни и их составители»; «Москва в народном творчестве»;               Последние годы Симаков был занят систематизацией всех сборных им за многие годы наблюдений над живой русской речью. За несколько лет до смерти передал в институт языковедения АН СССР шесть машинописных томов систематизированных им материалов: 1.Торговая поэзия. 2.Заметки об условных, тайных и профессиональных языках. 3.Синонимы в торговом быту. 4.Торгово-бытовой словарь /разносчиков товара/ языка. Готовил богатейший словарь русских народных прозвищ. Высоко ценил труд Симакова С.И.Ожегов.</vt:lpstr>
      <vt:lpstr> Александр Исаевич Солженицын                    Родился 11 декабря 1918г.            «2-8 сентября 1996г. гостил в Тверской2 области, собирал материал.            2-4 сентября он посещал Конаково, Кимры, Калязин, 5 сентября – Кашин. Встреча в библиотеке.</vt:lpstr>
      <vt:lpstr>Михаил Васильевич Хвастунов /псевдоним М.Васильев/             Родился 6 ноября 1920г. умер 3 марта 1978г. Родился в Кашине, учился в школе № 1 до 10 лет. Сотрудничал в журнале «Юный техник», «Техника – молодежи», «Комсомольская правда». Написал более 30 книг и рассказов в достижениях науки и техники. «Репортаж  их ХХ! века», «Металл и человек», «Растения и человек», «Путешествие в космос» и другие.</vt:lpstr>
      <vt:lpstr>Илья Григорьевич Эренбург /1891             «Вскоре после моего возвращения из Вильнюса, ко мне в гостиницу «Москва» пришла В.В.Константинова, преподавательница, жившая в Кашине, она рассказала, что ее дочь Инна была партизанкой и погибла в марте месяце. Вера Васильевна попросила меня прочитать дневник Инны. Я положил школьные тетрадки в ящик стола и вспомнил о них только два месяца спустя – было много газетной работы. Начав читать дневник, я не мог от них оторваться. Дневник начинался с 1938 года…»            «Я дал дневник Инны Э.Ю.Триоле, она перевела его на французский язык. Вышли переводы и в других странах. В 1958г. при автомобильной катастрофе погибла мать Инны. А отец живет в том же деревянном домике с Реной, со внуков, мальчик уже ходит в школу. Недавно я видел Александра Павловича, и, конечно, мы снова говорили об Ине…» И.Эренбург «Истоки героики / «Комсомольская правда» 5 ноября 1944/ «Дневник и письма И.Константиновой» Калинин, 1957, предисловие И.Эренбурга.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ЛИТЕРАТУРНЫЙ ПУТЕВОДИТЕЛЬ ПО ГОРОДУ КАШИН</dc:title>
  <dc:creator>Гость</dc:creator>
  <cp:lastModifiedBy>Admin</cp:lastModifiedBy>
  <cp:revision>44</cp:revision>
  <dcterms:created xsi:type="dcterms:W3CDTF">2008-02-08T13:01:15Z</dcterms:created>
  <dcterms:modified xsi:type="dcterms:W3CDTF">2012-06-22T20:02:03Z</dcterms:modified>
</cp:coreProperties>
</file>