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94" r:id="rId2"/>
    <p:sldId id="300" r:id="rId3"/>
    <p:sldId id="270" r:id="rId4"/>
    <p:sldId id="295" r:id="rId5"/>
    <p:sldId id="305" r:id="rId6"/>
    <p:sldId id="262" r:id="rId7"/>
    <p:sldId id="283" r:id="rId8"/>
    <p:sldId id="265" r:id="rId9"/>
    <p:sldId id="303" r:id="rId10"/>
    <p:sldId id="307" r:id="rId11"/>
    <p:sldId id="264" r:id="rId12"/>
    <p:sldId id="287" r:id="rId13"/>
    <p:sldId id="286" r:id="rId14"/>
    <p:sldId id="279" r:id="rId15"/>
    <p:sldId id="263" r:id="rId16"/>
    <p:sldId id="280" r:id="rId17"/>
    <p:sldId id="257" r:id="rId18"/>
    <p:sldId id="259" r:id="rId19"/>
    <p:sldId id="273" r:id="rId20"/>
    <p:sldId id="271" r:id="rId21"/>
    <p:sldId id="275" r:id="rId22"/>
    <p:sldId id="315" r:id="rId23"/>
    <p:sldId id="308" r:id="rId24"/>
    <p:sldId id="314" r:id="rId25"/>
    <p:sldId id="306" r:id="rId26"/>
    <p:sldId id="276" r:id="rId27"/>
    <p:sldId id="269" r:id="rId28"/>
    <p:sldId id="291" r:id="rId29"/>
    <p:sldId id="299" r:id="rId30"/>
    <p:sldId id="31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3991" autoAdjust="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20989-5699-4E6C-81FD-F61F2F093935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5BD67-68C3-49A5-974A-E121E7DA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5BD67-68C3-49A5-974A-E121E7DA5655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5BD67-68C3-49A5-974A-E121E7DA565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0">
              <a:srgbClr val="FF0000">
                <a:alpha val="61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7E2DD7F-E3C7-4A34-9D6C-F3B6B2C78821}" type="datetimeFigureOut">
              <a:rPr lang="ru-RU" smtClean="0"/>
              <a:pPr/>
              <a:t>14.11.2012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2CDEA4B-2699-41F3-A700-812DC75CD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%20-%20&#1054;&#1083;&#1100;&#1075;&#1072;\&#1087;&#1086;&#1101;&#1090;%20&#1080;%20&#1087;&#1072;&#1088;&#1090;&#1080;&#1079;&#1072;&#1085;\&#1074;&#1072;&#1083;&#1100;&#1089;%20&#1055;&#1077;&#1090;&#1088;&#1086;&#1074;&#1072;%20&#1086;%20&#1073;&#1077;&#1076;&#1085;&#1086;&#1084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http://quote.koreiz.ru/2008/09/12/net-poezii/portret-denisa-davydova-2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-%20&#1054;&#1083;&#1100;&#1075;&#1072;\&#1087;&#1086;&#1101;&#1090;%20&#1080;%20&#1087;&#1072;&#1088;&#1090;&#1080;&#1079;&#1072;&#1085;\&#1084;&#1072;&#1088;&#1096;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&#1103;%20&#1083;&#1102;&#1073;&#1083;&#1102;.mp4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86;%20&#1087;&#1086;&#1097;&#1072;&#1076;&#1080;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71;%20&#1085;&#1077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&#1085;&#1077;%20&#1087;&#1088;&#1086;&#1073;&#1091;&#1078;&#1076;&#1072;&#1081;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&#1075;&#1077;&#1085;&#1077;&#1088;&#1072;&#1083;&#1072;&#1084;.mp4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%20-%20&#1054;&#1083;&#1100;&#1075;&#1072;\&#1087;&#1086;&#1101;&#1090;%20&#1080;%20&#1087;&#1072;&#1088;&#1090;&#1080;&#1079;&#1072;&#1085;\&#1055;.&#1048;.&#1063;&#1072;&#1081;&#1082;&#1086;&#1074;&#1089;&#1082;&#1080;&#1081;_-__(MusVid.net)_.mp3" TargetMode="Externa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82;&#1086;&#1085;&#1077;&#1094;%20&#1103;%20&#1083;&#1102;&#1073;.mp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56;&#1072;&#1076;&#1080;%20&#1041;&#1086;&#1075;&#1072;.mp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ртрет Дениса Давыдова">
            <a:hlinkClick r:id="rId4" tooltip="&quot;портрет Дениса Давыдова&quot;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643174" y="1071546"/>
            <a:ext cx="3929090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071670" y="285728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  <a:latin typeface="Garamond" pitchFamily="18" charset="0"/>
              </a:rPr>
              <a:t>ПОЭТ И ПАРТИЗАН</a:t>
            </a:r>
            <a:endParaRPr lang="ru-RU" sz="4000" b="1" dirty="0">
              <a:solidFill>
                <a:srgbClr val="663300"/>
              </a:solidFill>
              <a:latin typeface="Garamond" pitchFamily="18" charset="0"/>
            </a:endParaRPr>
          </a:p>
        </p:txBody>
      </p:sp>
      <p:pic>
        <p:nvPicPr>
          <p:cNvPr id="5" name="вальс Петрова о бед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duotone>
              <a:prstClr val="black"/>
              <a:srgbClr val="FF33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0003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5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500034" y="2143116"/>
            <a:ext cx="2500312" cy="3938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214282" y="1500174"/>
            <a:ext cx="27869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Денис Васильевич Давыдов</a:t>
            </a:r>
          </a:p>
        </p:txBody>
      </p:sp>
      <p:sp>
        <p:nvSpPr>
          <p:cNvPr id="27652" name="Прямоугольник 5"/>
          <p:cNvSpPr>
            <a:spLocks noChangeArrowheads="1"/>
          </p:cNvSpPr>
          <p:nvPr/>
        </p:nvSpPr>
        <p:spPr bwMode="auto">
          <a:xfrm>
            <a:off x="285720" y="6215082"/>
            <a:ext cx="32453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Дневник партизанских действий</a:t>
            </a:r>
          </a:p>
        </p:txBody>
      </p:sp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3071802" y="357188"/>
            <a:ext cx="585788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Наиболее интересны сочинения Давыдова: “Опыт теории партизанского действия” (1821), “Встреча с великим Суворовым” (1835), “Мороз ли истребил французскую армию в 1812 году?” (1835), “Дневник партизанских действий” (изд. 1860). В записках Давыдова содержится богатый фактический материал, интересные характеристики  </a:t>
            </a:r>
            <a:r>
              <a:rPr lang="ru-RU" sz="2400" i="1" dirty="0">
                <a:solidFill>
                  <a:srgbClr val="663300"/>
                </a:solidFill>
                <a:latin typeface="Bookman Old Style" pitchFamily="18" charset="0"/>
              </a:rPr>
              <a:t>А.В. Суворова, М.И. Кутузова, А.П. Ермолова, П.И. Багратиона 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и др. </a:t>
            </a:r>
            <a:endParaRPr lang="ru-RU" sz="2400" dirty="0" smtClean="0">
              <a:solidFill>
                <a:srgbClr val="663300"/>
              </a:solidFill>
              <a:latin typeface="Bookman Old Style" pitchFamily="18" charset="0"/>
            </a:endParaRPr>
          </a:p>
          <a:p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Поэзия 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Давыдова отмечена мотивами свободомыслия.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29190" y="785794"/>
            <a:ext cx="3286148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571472" y="1071546"/>
            <a:ext cx="4143404" cy="4419600"/>
          </a:xfrm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663300"/>
                </a:solidFill>
              </a:rPr>
              <a:t>«В 1812 году туча бедствий налегла на Отечество, и каждый сын его обязан был платить ему наличными сведениями и способностями…»</a:t>
            </a:r>
          </a:p>
          <a:p>
            <a:pPr indent="0">
              <a:spcBef>
                <a:spcPts val="0"/>
              </a:spcBef>
              <a:buNone/>
            </a:pPr>
            <a:r>
              <a:rPr lang="ru-RU" i="1" dirty="0" smtClean="0">
                <a:solidFill>
                  <a:srgbClr val="663300"/>
                </a:solidFill>
              </a:rPr>
              <a:t>            Д.В.Давыдов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\Desktop\davydov_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43174" y="214290"/>
            <a:ext cx="3667151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142844" y="4857760"/>
            <a:ext cx="9001156" cy="185738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ru-RU" sz="2800" dirty="0" smtClean="0">
                <a:solidFill>
                  <a:srgbClr val="663300"/>
                </a:solidFill>
              </a:rPr>
              <a:t>«</a:t>
            </a:r>
            <a:r>
              <a:rPr lang="ru-RU" sz="2800" dirty="0" smtClean="0">
                <a:solidFill>
                  <a:srgbClr val="663300"/>
                </a:solidFill>
                <a:latin typeface="Bookman Old Style" pitchFamily="18" charset="0"/>
              </a:rPr>
              <a:t>Удачные опыты твои доказали мне пользу партизанской войны, которая столь много вреда нанесла, наносит и нанесет неприятелю».</a:t>
            </a:r>
          </a:p>
          <a:p>
            <a:pPr indent="0" algn="ctr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М.И.Кутузов</a:t>
            </a:r>
          </a:p>
          <a:p>
            <a:pPr indent="0">
              <a:buNone/>
            </a:pPr>
            <a:r>
              <a:rPr lang="ru-RU" dirty="0" smtClean="0"/>
              <a:t>         </a:t>
            </a:r>
            <a:endParaRPr lang="ru-RU" dirty="0"/>
          </a:p>
        </p:txBody>
      </p:sp>
      <p:pic>
        <p:nvPicPr>
          <p:cNvPr id="4" name="мар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\Desktop\den_davidov5_max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34" y="1311700"/>
            <a:ext cx="2786082" cy="376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428992" y="2071678"/>
            <a:ext cx="5357850" cy="38576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Жизни баловень счастливый,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Два венка ты заслужил;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Знать, Суворов справедливо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Грудь тебе перекрестил!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Д.В.Давыдов</a:t>
            </a:r>
            <a:endParaRPr lang="ru-RU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1235910809_0bb3c61ef04b1543.jpg"/>
          <p:cNvPicPr>
            <a:picLocks noChangeAspect="1" noChangeArrowheads="1"/>
          </p:cNvPicPr>
          <p:nvPr/>
        </p:nvPicPr>
        <p:blipFill>
          <a:blip r:embed="rId2" cstate="print"/>
          <a:srcRect r="1334" b="28722"/>
          <a:stretch>
            <a:fillRect/>
          </a:stretch>
        </p:blipFill>
        <p:spPr bwMode="auto">
          <a:xfrm>
            <a:off x="4929190" y="785794"/>
            <a:ext cx="3929090" cy="4945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285720" y="1928802"/>
            <a:ext cx="4786346" cy="18573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Жизни </a:t>
            </a:r>
            <a:r>
              <a:rPr lang="ru-RU" dirty="0" err="1" smtClean="0">
                <a:solidFill>
                  <a:srgbClr val="663300"/>
                </a:solidFill>
                <a:latin typeface="Bookman Old Style" pitchFamily="18" charset="0"/>
              </a:rPr>
              <a:t>бурно-величавой</a:t>
            </a:r>
            <a:endParaRPr lang="ru-RU" dirty="0" smtClean="0">
              <a:solidFill>
                <a:srgbClr val="663300"/>
              </a:solidFill>
              <a:latin typeface="Bookman Old Style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Полюбил ты шум  и труд…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Д.В.Давыдов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900095"/>
            <a:ext cx="3857652" cy="4243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151347" y="1500188"/>
            <a:ext cx="5349875" cy="459581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Громче буря истребленья,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Крепче смелый ей отпор!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Это жертвенник спасенья,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Это пламень очищенья,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Это фениксов костер!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Д.В.Давыдов</a:t>
            </a:r>
            <a:endParaRPr lang="ru-RU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бородино026_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35983" t="19579" r="517" b="34721"/>
          <a:stretch>
            <a:fillRect/>
          </a:stretch>
        </p:blipFill>
        <p:spPr bwMode="auto">
          <a:xfrm>
            <a:off x="785786" y="857232"/>
            <a:ext cx="3000397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4456113" y="2201863"/>
            <a:ext cx="4687887" cy="391318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У врагов ты отнял славы,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Ты боец чернокудрявый,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С белым локоном на лбу!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Д.В.Давыдов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6" descr="Рисунок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642918"/>
            <a:ext cx="3468596" cy="4572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Текст 13"/>
          <p:cNvSpPr>
            <a:spLocks noGrp="1"/>
          </p:cNvSpPr>
          <p:nvPr>
            <p:ph type="body" idx="4294967295"/>
          </p:nvPr>
        </p:nvSpPr>
        <p:spPr>
          <a:xfrm>
            <a:off x="4357686" y="928670"/>
            <a:ext cx="4040187" cy="7358063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Сын белокаменной Москвы,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Но рано брошенный в тревоги,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Он жаждет сечи и молвы, 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А там что будет – 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Вольны боги! </a:t>
            </a:r>
          </a:p>
          <a:p>
            <a:pPr indent="0" algn="r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Д.В.Давыдов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4" descr="Рисунок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57752" y="857232"/>
            <a:ext cx="3403465" cy="4500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285720" y="1000108"/>
            <a:ext cx="4038600" cy="3913187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«Еще Россия не поднималась во весь исполинский рост свой, и горе ее неприятелям, если она когда–</a:t>
            </a:r>
            <a:r>
              <a:rPr lang="ru-RU" dirty="0" err="1" smtClean="0">
                <a:solidFill>
                  <a:srgbClr val="663300"/>
                </a:solidFill>
                <a:latin typeface="Bookman Old Style" pitchFamily="18" charset="0"/>
              </a:rPr>
              <a:t>нибудь</a:t>
            </a: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</a:t>
            </a:r>
            <a:r>
              <a:rPr lang="ru-RU" dirty="0" err="1" smtClean="0">
                <a:solidFill>
                  <a:srgbClr val="663300"/>
                </a:solidFill>
                <a:latin typeface="Bookman Old Style" pitchFamily="18" charset="0"/>
              </a:rPr>
              <a:t>подымется</a:t>
            </a: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!»</a:t>
            </a:r>
          </a:p>
          <a:p>
            <a:pPr indent="0">
              <a:buNone/>
            </a:pP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           Д.В.Давыдов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40275907609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85728"/>
            <a:ext cx="4214842" cy="4848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642910" y="5286388"/>
            <a:ext cx="7488261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Давыдов, может быть, самая искра, отлетевшая от костра Двенадцатого года.</a:t>
            </a:r>
            <a:endParaRPr lang="ru-RU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714625" y="6143625"/>
            <a:ext cx="5429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Представление юного Дениса Давыдова А. В. Суворову. </a:t>
            </a:r>
            <a:r>
              <a:rPr lang="ru-RU" sz="1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1600" b="1" dirty="0" err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Коцебу</a:t>
            </a: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143240" y="3000372"/>
            <a:ext cx="4786346" cy="30151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2857488" y="214290"/>
            <a:ext cx="571501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Его-то и заметил великий Суворов, прибывший в Полтавский легкоконный полк, которым командовал Василий Давыдов. </a:t>
            </a:r>
            <a:endParaRPr lang="ru-RU" sz="2400" dirty="0" smtClean="0">
              <a:solidFill>
                <a:srgbClr val="663300"/>
              </a:solidFill>
              <a:latin typeface="Bookman Old Style" pitchFamily="18" charset="0"/>
            </a:endParaRPr>
          </a:p>
          <a:p>
            <a:pPr eaLnBrk="0" hangingPunct="0"/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“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Ты выиграешь три сражения!” — благословил девятилетнего мальчика Александр </a:t>
            </a:r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Васильевич.</a:t>
            </a:r>
            <a:r>
              <a:rPr lang="ru-RU" sz="2800" dirty="0" smtClean="0">
                <a:latin typeface="Arial Unicode MS" pitchFamily="34" charset="-128"/>
              </a:rPr>
              <a:t>. </a:t>
            </a:r>
            <a:endParaRPr lang="ru-RU" sz="2800" dirty="0"/>
          </a:p>
        </p:txBody>
      </p:sp>
      <p:pic>
        <p:nvPicPr>
          <p:cNvPr id="5" name="Picture 2" descr="C:\Users\пк\Desktop\0_7ac03_438e1330_L.jpe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333" r="40001"/>
          <a:stretch>
            <a:fillRect/>
          </a:stretch>
        </p:blipFill>
        <p:spPr bwMode="auto">
          <a:xfrm>
            <a:off x="0" y="0"/>
            <a:ext cx="2428892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давыдов\davydov_denv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3357586" cy="47149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3500430" y="2214554"/>
            <a:ext cx="5357850" cy="2857520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Давыдов, пламенный боец,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Он вихрем в бой кровавый;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Он в мире счастливый певец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Вина, любви и славы.</a:t>
            </a:r>
          </a:p>
          <a:p>
            <a:pPr indent="0" algn="r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В.А.Жуковский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IMG_000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12500" t="14735" r="18750" b="18959"/>
          <a:stretch>
            <a:fillRect/>
          </a:stretch>
        </p:blipFill>
        <p:spPr bwMode="auto">
          <a:xfrm>
            <a:off x="4857751" y="642917"/>
            <a:ext cx="3859921" cy="528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214282" y="500042"/>
            <a:ext cx="4357718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/>
              <a:t>   </a:t>
            </a:r>
            <a:r>
              <a:rPr lang="ru-RU" sz="2800" dirty="0" smtClean="0">
                <a:solidFill>
                  <a:srgbClr val="663300"/>
                </a:solidFill>
                <a:latin typeface="Bookman Old Style" pitchFamily="18" charset="0"/>
              </a:rPr>
              <a:t>С детства запомнились юному Давыдову мудрые изречения Суворова А.В. и стали путеводной звездой, которая помогала ему в самые трудные роковые минуты жизни. Денис записал эти слова в свой дневник и неоднократно поминал их при уместных случаях.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5-конечная звезда 3">
            <a:hlinkClick r:id="rId4" action="ppaction://hlinkfile"/>
          </p:cNvPr>
          <p:cNvSpPr/>
          <p:nvPr/>
        </p:nvSpPr>
        <p:spPr>
          <a:xfrm>
            <a:off x="6786578" y="6143644"/>
            <a:ext cx="428628" cy="357190"/>
          </a:xfrm>
          <a:prstGeom prst="star5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429684" cy="54292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смел без запальчивости;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скор без опрометчивости;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деятелен без легкомыслия;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подчинен без униженности;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победитель без тщеславия</a:t>
            </a: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;</a:t>
            </a:r>
            <a:endParaRPr lang="ru-RU" sz="3100" dirty="0" smtClean="0">
              <a:solidFill>
                <a:srgbClr val="663300"/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честолюбив без кичливости;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    благороден без гордости;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непринужден без упрямства;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    скромен без притворства;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       целен без примеси;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                </a:t>
            </a: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услужлив </a:t>
            </a:r>
            <a:r>
              <a:rPr lang="ru-RU" sz="3100" dirty="0" err="1" smtClean="0">
                <a:solidFill>
                  <a:srgbClr val="663300"/>
                </a:solidFill>
                <a:latin typeface="Bookman Old Style" pitchFamily="18" charset="0"/>
              </a:rPr>
              <a:t>безкорыстолюбия</a:t>
            </a: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357166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663300"/>
                </a:solidFill>
                <a:latin typeface="Garamond" pitchFamily="18" charset="0"/>
              </a:rPr>
              <a:t>Черты истинного героя</a:t>
            </a:r>
            <a:endParaRPr lang="ru-RU" sz="4000" dirty="0">
              <a:solidFill>
                <a:srgbClr val="663300"/>
              </a:solidFill>
              <a:latin typeface="Garamond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785794"/>
            <a:ext cx="2332091" cy="30114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3002145" cy="4043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28596" y="5143512"/>
            <a:ext cx="30718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Рисунок А.С. Пушкина в лицейской тетради (1819),</a:t>
            </a:r>
            <a:b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определяемый как портрет Д.В. </a:t>
            </a:r>
            <a:r>
              <a:rPr lang="ru-RU" sz="1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Давыдова</a:t>
            </a:r>
          </a:p>
          <a:p>
            <a:pPr algn="ctr" eaLnBrk="0" hangingPunct="0"/>
            <a:endParaRPr lang="ru-RU" sz="16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857625" y="1181116"/>
            <a:ext cx="5143500" cy="45339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4"/>
              </a:buBlip>
              <a:defRPr/>
            </a:pPr>
            <a:endParaRPr lang="ru-RU" sz="24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400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 </a:t>
            </a:r>
            <a:r>
              <a:rPr lang="ru-RU" sz="2600" kern="0" dirty="0" smtClean="0">
                <a:solidFill>
                  <a:srgbClr val="663300"/>
                </a:solidFill>
                <a:latin typeface="Bookman Old Style" pitchFamily="18" charset="0"/>
              </a:rPr>
              <a:t>Не </a:t>
            </a:r>
            <a: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  <a:t>умрет твой стих могучий,</a:t>
            </a:r>
            <a:b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</a:br>
            <a: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  <a:t>Достопамятно живой,</a:t>
            </a:r>
            <a:b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</a:br>
            <a: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  <a:t>Упоительный, кипучий,</a:t>
            </a:r>
            <a:b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</a:br>
            <a: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  <a:t>И воинственно-летучий,</a:t>
            </a:r>
            <a:b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</a:br>
            <a:r>
              <a:rPr lang="ru-RU" sz="2600" kern="0" dirty="0">
                <a:solidFill>
                  <a:srgbClr val="663300"/>
                </a:solidFill>
                <a:latin typeface="Bookman Old Style" pitchFamily="18" charset="0"/>
              </a:rPr>
              <a:t>И разгульно-удалой.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4"/>
              </a:buBlip>
              <a:defRPr/>
            </a:pPr>
            <a:endParaRPr lang="ru-RU" sz="24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22078">
            <a:off x="6057900" y="561975"/>
            <a:ext cx="1095375" cy="171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357438"/>
            <a:ext cx="1690688" cy="169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23420">
            <a:off x="7200900" y="2360613"/>
            <a:ext cx="1117600" cy="1787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00400">
            <a:off x="1811338" y="536575"/>
            <a:ext cx="1135062" cy="175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500063"/>
            <a:ext cx="971550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500" y="2286000"/>
            <a:ext cx="1179513" cy="1819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735343">
            <a:off x="808038" y="2468563"/>
            <a:ext cx="1222375" cy="169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801" name="Прямоугольник 9"/>
          <p:cNvSpPr>
            <a:spLocks noChangeArrowheads="1"/>
          </p:cNvSpPr>
          <p:nvPr/>
        </p:nvSpPr>
        <p:spPr bwMode="auto">
          <a:xfrm>
            <a:off x="500063" y="4286250"/>
            <a:ext cx="81438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Лучшие произведения Дениса Давыдова остались в памяти народа. Энергичная, призывная, заразительная музыка его таланта не постарела за два века. На его стихи сочиняют песни, его образ сохранен в творчестве современных авторов, о нем пишут книги,  ставят фильмы.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714375"/>
            <a:ext cx="3286125" cy="4513263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00063" y="5286375"/>
            <a:ext cx="3357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Д.В. Давыдов</a:t>
            </a:r>
          </a:p>
          <a:p>
            <a:pPr algn="ctr" eaLnBrk="0" hangingPunct="0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Гравюра А.Афанасьева </a:t>
            </a:r>
            <a:endParaRPr lang="ru-RU" sz="16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оригинала В</a:t>
            </a:r>
            <a:r>
              <a:rPr lang="ru-RU" sz="1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Лангера</a:t>
            </a:r>
            <a:endParaRPr lang="ru-RU" sz="16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Прямоугольник 6"/>
          <p:cNvSpPr>
            <a:spLocks noChangeArrowheads="1"/>
          </p:cNvSpPr>
          <p:nvPr/>
        </p:nvSpPr>
        <p:spPr bwMode="auto">
          <a:xfrm>
            <a:off x="4000496" y="1785926"/>
            <a:ext cx="500062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600" dirty="0">
                <a:solidFill>
                  <a:srgbClr val="663300"/>
                </a:solidFill>
                <a:latin typeface="Bookman Old Style" pitchFamily="18" charset="0"/>
              </a:rPr>
              <a:t>Произведениями Давыдова пользовался Лев Толстой при создании «Войны и мира», сделав и самого Дениса прототипом одного из своих героев.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давыдов\i_02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57166"/>
            <a:ext cx="2928958" cy="4500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214282" y="2000240"/>
            <a:ext cx="5572164" cy="3913187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«Мир и спокойствие – 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и о Давыдове нет слуха, его как бы нет на свете; но повеет войною – и он уже тут, торчит среди битв, как казачья пика».</a:t>
            </a:r>
          </a:p>
          <a:p>
            <a:pPr indent="0" algn="r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Д.В.Давыдов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Рисунок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785794"/>
            <a:ext cx="3143273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3714744" y="642918"/>
            <a:ext cx="4610104" cy="3913187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О ты, который в пыл сражений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Полки лихие бурно мчал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И гласом бранных песнопений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Сердца бесстрашных волновал!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Е.А.Баратынский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\Desktop\0_7ac03_438e1330_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2857520" cy="4572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3071802" y="1873267"/>
            <a:ext cx="5857916" cy="3913187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Утром, </a:t>
            </a:r>
            <a:r>
              <a:rPr lang="ru-RU" dirty="0" err="1" smtClean="0">
                <a:solidFill>
                  <a:srgbClr val="663300"/>
                </a:solidFill>
                <a:latin typeface="Bookman Old Style" pitchFamily="18" charset="0"/>
              </a:rPr>
              <a:t>вставя</a:t>
            </a: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ногу в стремя, -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Ах, какая благодать! –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Ты в теперешнее время</a:t>
            </a:r>
          </a:p>
          <a:p>
            <a:pPr indent="0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Умудрился доскакать.</a:t>
            </a:r>
          </a:p>
          <a:p>
            <a:pPr indent="0" algn="r"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Я.Смеляков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0426" y="857232"/>
            <a:ext cx="7689226" cy="4929222"/>
          </a:xfrm>
          <a:noFill/>
          <a:ln>
            <a:solidFill>
              <a:srgbClr val="00B0F0"/>
            </a:solidFill>
          </a:ln>
        </p:spPr>
      </p:pic>
      <p:pic>
        <p:nvPicPr>
          <p:cNvPr id="3" name="П.И.Чайковский_-__(MusVid.net)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56310873_1268319270_517pxDenisdavyd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714356"/>
            <a:ext cx="3643338" cy="5171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857224" y="1357298"/>
            <a:ext cx="4059238" cy="4572000"/>
          </a:xfrm>
        </p:spPr>
        <p:txBody>
          <a:bodyPr>
            <a:normAutofit/>
          </a:bodyPr>
          <a:lstStyle/>
          <a:p>
            <a:pPr mar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Пусть грянет Русь военную грозой – 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Я в этой песне запевало!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663300"/>
                </a:solidFill>
                <a:latin typeface="Bookman Old Style" pitchFamily="18" charset="0"/>
              </a:rPr>
              <a:t>             </a:t>
            </a:r>
            <a:r>
              <a:rPr lang="ru-RU" i="1" dirty="0" smtClean="0">
                <a:solidFill>
                  <a:srgbClr val="663300"/>
                </a:solidFill>
                <a:latin typeface="Bookman Old Style" pitchFamily="18" charset="0"/>
              </a:rPr>
              <a:t>Д.Давыдов</a:t>
            </a:r>
            <a:endParaRPr lang="ru-RU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пк\Desktop\0_7ac03_438e1330_L.jpeg"/>
          <p:cNvPicPr>
            <a:picLocks noChangeAspect="1" noChangeArrowheads="1"/>
          </p:cNvPicPr>
          <p:nvPr/>
        </p:nvPicPr>
        <p:blipFill>
          <a:blip r:embed="rId2" cstate="print"/>
          <a:srcRect l="3333" r="40001"/>
          <a:stretch>
            <a:fillRect/>
          </a:stretch>
        </p:blipFill>
        <p:spPr bwMode="auto">
          <a:xfrm>
            <a:off x="142844" y="0"/>
            <a:ext cx="2428892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28992" y="357166"/>
            <a:ext cx="3444875" cy="3502025"/>
          </a:xfrm>
          <a:prstGeom prst="rect">
            <a:avLst/>
          </a:prstGeom>
          <a:noFill/>
        </p:spPr>
      </p:pic>
      <p:pic>
        <p:nvPicPr>
          <p:cNvPr id="9" name="Содержимое 4" descr="Рисунок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43372" y="2857496"/>
            <a:ext cx="3244121" cy="350043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663300"/>
                </a:solidFill>
                <a:latin typeface="Garamond" pitchFamily="18" charset="0"/>
              </a:rPr>
              <a:t>Давыдов - участник 8 войн: </a:t>
            </a:r>
            <a:br>
              <a:rPr lang="ru-RU" sz="4400" dirty="0" smtClean="0">
                <a:solidFill>
                  <a:srgbClr val="663300"/>
                </a:solidFill>
                <a:latin typeface="Garamond" pitchFamily="18" charset="0"/>
              </a:rPr>
            </a:br>
            <a:endParaRPr lang="ru-RU" dirty="0">
              <a:solidFill>
                <a:srgbClr val="663300"/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43372" y="1000108"/>
            <a:ext cx="4488564" cy="5643602"/>
          </a:xfrm>
        </p:spPr>
        <p:txBody>
          <a:bodyPr>
            <a:normAutofit fontScale="55000" lnSpcReduction="20000"/>
          </a:bodyPr>
          <a:lstStyle/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1806-1807 в Пруссии - против Франции;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1808-1809 в Финляндии - против Швеции;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1809-1810 в Турции;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1812 Отечественная война 1812 г.;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1813 В Германии - против Наполеона и его союзников;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1814 Во Франции - против Наполеона;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1826 В Персии;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663300"/>
                </a:solidFill>
                <a:latin typeface="Bookman Old Style" pitchFamily="18" charset="0"/>
              </a:rPr>
              <a:t>1831 В Польше (подавление Польского восстания</a:t>
            </a:r>
            <a:r>
              <a:rPr lang="ru-RU" sz="3400" dirty="0" smtClean="0">
                <a:solidFill>
                  <a:srgbClr val="663300"/>
                </a:solidFill>
                <a:latin typeface="Bookman Old Style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1472" y="1571612"/>
            <a:ext cx="3444332" cy="38576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8"/>
          <p:cNvSpPr txBox="1">
            <a:spLocks noChangeArrowheads="1"/>
          </p:cNvSpPr>
          <p:nvPr/>
        </p:nvSpPr>
        <p:spPr bwMode="auto">
          <a:xfrm>
            <a:off x="4000496" y="500063"/>
            <a:ext cx="5000629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Денис Васильевич Давыдов находился на военной  службе до 1832 года , принимал участие в различных военных кампаниях, 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был награждён орденами Св.Анны 1-й ст., 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Владимира 2-й ст., 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Георгия 4-го </a:t>
            </a:r>
            <a:r>
              <a:rPr lang="ru-RU" sz="2400" dirty="0" err="1">
                <a:solidFill>
                  <a:srgbClr val="663300"/>
                </a:solidFill>
                <a:latin typeface="Bookman Old Style" pitchFamily="18" charset="0"/>
              </a:rPr>
              <a:t>кл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.;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 прусским </a:t>
            </a:r>
            <a:r>
              <a:rPr lang="ru-RU" sz="2400" dirty="0" err="1">
                <a:solidFill>
                  <a:srgbClr val="663300"/>
                </a:solidFill>
                <a:latin typeface="Bookman Old Style" pitchFamily="18" charset="0"/>
              </a:rPr>
              <a:t>Пур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rgbClr val="663300"/>
                </a:solidFill>
                <a:latin typeface="Bookman Old Style" pitchFamily="18" charset="0"/>
              </a:rPr>
              <a:t>ле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 Мерит; знаком отличия «За Военное Достоинство» 2-й ст., 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крестом за </a:t>
            </a:r>
            <a:r>
              <a:rPr lang="ru-RU" sz="2400" dirty="0" err="1">
                <a:solidFill>
                  <a:srgbClr val="663300"/>
                </a:solidFill>
                <a:latin typeface="Bookman Old Style" pitchFamily="18" charset="0"/>
              </a:rPr>
              <a:t>Эйлау</a:t>
            </a:r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, 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золотой саблей</a:t>
            </a:r>
          </a:p>
          <a:p>
            <a:r>
              <a:rPr lang="ru-RU" sz="2400" dirty="0">
                <a:solidFill>
                  <a:srgbClr val="663300"/>
                </a:solidFill>
                <a:latin typeface="Bookman Old Style" pitchFamily="18" charset="0"/>
              </a:rPr>
              <a:t> с надписью «За храбрость». </a:t>
            </a:r>
          </a:p>
        </p:txBody>
      </p:sp>
      <p:sp>
        <p:nvSpPr>
          <p:cNvPr id="24579" name="Прямоугольник 6"/>
          <p:cNvSpPr>
            <a:spLocks noChangeArrowheads="1"/>
          </p:cNvSpPr>
          <p:nvPr/>
        </p:nvSpPr>
        <p:spPr bwMode="auto">
          <a:xfrm>
            <a:off x="428596" y="4643446"/>
            <a:ext cx="3214687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Гравюра на стали с оригинала </a:t>
            </a:r>
            <a:b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неизвестного художника.</a:t>
            </a:r>
          </a:p>
          <a:p>
            <a:pPr algn="ctr"/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Портрет из издания </a:t>
            </a:r>
            <a:endParaRPr lang="ru-RU" sz="16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Сто русских литераторов". </a:t>
            </a:r>
          </a:p>
          <a:p>
            <a:pPr algn="ctr"/>
            <a:endParaRPr lang="ru-RU" sz="1200" dirty="0"/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3098800" cy="3667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0232" y="357166"/>
            <a:ext cx="5214974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type="body" idx="4294967295"/>
          </p:nvPr>
        </p:nvSpPr>
        <p:spPr>
          <a:xfrm>
            <a:off x="2071670" y="4286256"/>
            <a:ext cx="5429288" cy="292895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Певец – гусар, ты пел биваки,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Раздолья ухарских пиров, 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И грозную потеху драки,</a:t>
            </a:r>
          </a:p>
          <a:p>
            <a:pPr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И завитки своих усов….</a:t>
            </a:r>
          </a:p>
          <a:p>
            <a:pPr algn="r">
              <a:buNone/>
            </a:pPr>
            <a:r>
              <a:rPr lang="ru-RU" sz="3100" dirty="0" smtClean="0">
                <a:solidFill>
                  <a:srgbClr val="663300"/>
                </a:solidFill>
                <a:latin typeface="Bookman Old Style" pitchFamily="18" charset="0"/>
              </a:rPr>
              <a:t>                </a:t>
            </a:r>
            <a:r>
              <a:rPr lang="ru-RU" sz="3100" i="1" dirty="0" smtClean="0">
                <a:solidFill>
                  <a:srgbClr val="663300"/>
                </a:solidFill>
                <a:latin typeface="Bookman Old Style" pitchFamily="18" charset="0"/>
              </a:rPr>
              <a:t>Д. Давыдов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авыдов\Без имени7-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3500462" cy="49193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3929058" y="1571612"/>
            <a:ext cx="5064125" cy="4524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Тебе, певцу, тебе, герою!</a:t>
            </a:r>
          </a:p>
          <a:p>
            <a:pPr>
              <a:buNone/>
            </a:pPr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Не удалось мне за тобою,</a:t>
            </a:r>
          </a:p>
          <a:p>
            <a:pPr>
              <a:buNone/>
            </a:pPr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При громком пушечном, в огне</a:t>
            </a:r>
          </a:p>
          <a:p>
            <a:pPr>
              <a:buNone/>
            </a:pPr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Скакать на бешеном коне! </a:t>
            </a:r>
          </a:p>
          <a:p>
            <a:pPr algn="r">
              <a:buNone/>
            </a:pPr>
            <a:r>
              <a:rPr lang="ru-RU" sz="2400" i="1" dirty="0" smtClean="0">
                <a:solidFill>
                  <a:srgbClr val="663300"/>
                </a:solidFill>
                <a:latin typeface="Bookman Old Style" pitchFamily="18" charset="0"/>
              </a:rPr>
              <a:t>           А.С.Пушкин,  1836 год</a:t>
            </a:r>
            <a:endParaRPr lang="ru-RU" sz="2400" i="1" dirty="0">
              <a:solidFill>
                <a:srgbClr val="6633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85918" y="1285860"/>
            <a:ext cx="3357586" cy="4997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472" y="214290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Bookman Old Style" pitchFamily="18" charset="0"/>
              </a:rPr>
              <a:t>Партизанский отряд Отечественной войны 1812 года</a:t>
            </a:r>
            <a:endParaRPr lang="ru-RU" sz="2400" dirty="0">
              <a:solidFill>
                <a:srgbClr val="663300"/>
              </a:solidFill>
              <a:latin typeface="Bookman Old Style" pitchFamily="18" charset="0"/>
            </a:endParaRPr>
          </a:p>
        </p:txBody>
      </p:sp>
      <p:pic>
        <p:nvPicPr>
          <p:cNvPr id="7" name="Picture 2" descr="C:\Users\пк\Desktop\0_7ac03_438e1330_L.jpe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333" r="40001"/>
          <a:stretch>
            <a:fillRect/>
          </a:stretch>
        </p:blipFill>
        <p:spPr bwMode="auto">
          <a:xfrm>
            <a:off x="6715108" y="71438"/>
            <a:ext cx="2428892" cy="67151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7333179" cy="5532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664</TotalTime>
  <Words>819</Words>
  <Application>Microsoft Office PowerPoint</Application>
  <PresentationFormat>Экран (4:3)</PresentationFormat>
  <Paragraphs>118</Paragraphs>
  <Slides>30</Slides>
  <Notes>2</Notes>
  <HiddenSlides>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Слайд 1</vt:lpstr>
      <vt:lpstr>Слайд 2</vt:lpstr>
      <vt:lpstr>Слайд 3</vt:lpstr>
      <vt:lpstr>Давыдов - участник 8 войн: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МБОУ СОШ№1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Информационный центр</dc:creator>
  <cp:lastModifiedBy>Библиотека</cp:lastModifiedBy>
  <cp:revision>96</cp:revision>
  <dcterms:created xsi:type="dcterms:W3CDTF">2012-10-31T05:03:37Z</dcterms:created>
  <dcterms:modified xsi:type="dcterms:W3CDTF">2012-11-14T07:01:46Z</dcterms:modified>
</cp:coreProperties>
</file>